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2"/>
  </p:notesMasterIdLst>
  <p:sldIdLst>
    <p:sldId id="258" r:id="rId2"/>
    <p:sldId id="257" r:id="rId3"/>
    <p:sldId id="259" r:id="rId4"/>
    <p:sldId id="303" r:id="rId5"/>
    <p:sldId id="330" r:id="rId6"/>
    <p:sldId id="332" r:id="rId7"/>
    <p:sldId id="344" r:id="rId8"/>
    <p:sldId id="261" r:id="rId9"/>
    <p:sldId id="331" r:id="rId10"/>
    <p:sldId id="313" r:id="rId11"/>
    <p:sldId id="271" r:id="rId12"/>
    <p:sldId id="273" r:id="rId13"/>
    <p:sldId id="300" r:id="rId14"/>
    <p:sldId id="280" r:id="rId15"/>
    <p:sldId id="267" r:id="rId16"/>
    <p:sldId id="307" r:id="rId17"/>
    <p:sldId id="292" r:id="rId18"/>
    <p:sldId id="276" r:id="rId19"/>
    <p:sldId id="279" r:id="rId20"/>
    <p:sldId id="277" r:id="rId21"/>
    <p:sldId id="311" r:id="rId22"/>
    <p:sldId id="312" r:id="rId23"/>
    <p:sldId id="328" r:id="rId24"/>
    <p:sldId id="329" r:id="rId25"/>
    <p:sldId id="308" r:id="rId26"/>
    <p:sldId id="296" r:id="rId27"/>
    <p:sldId id="342" r:id="rId28"/>
    <p:sldId id="343" r:id="rId29"/>
    <p:sldId id="309" r:id="rId30"/>
    <p:sldId id="297" r:id="rId31"/>
    <p:sldId id="310" r:id="rId32"/>
    <p:sldId id="327" r:id="rId33"/>
    <p:sldId id="299" r:id="rId34"/>
    <p:sldId id="335" r:id="rId35"/>
    <p:sldId id="336" r:id="rId36"/>
    <p:sldId id="337" r:id="rId37"/>
    <p:sldId id="338" r:id="rId38"/>
    <p:sldId id="304" r:id="rId39"/>
    <p:sldId id="288" r:id="rId40"/>
    <p:sldId id="305" r:id="rId41"/>
    <p:sldId id="291" r:id="rId42"/>
    <p:sldId id="298" r:id="rId43"/>
    <p:sldId id="339" r:id="rId44"/>
    <p:sldId id="301" r:id="rId45"/>
    <p:sldId id="306" r:id="rId46"/>
    <p:sldId id="340" r:id="rId47"/>
    <p:sldId id="274" r:id="rId48"/>
    <p:sldId id="275" r:id="rId49"/>
    <p:sldId id="345" r:id="rId50"/>
    <p:sldId id="324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93554" autoAdjust="0"/>
  </p:normalViewPr>
  <p:slideViewPr>
    <p:cSldViewPr>
      <p:cViewPr varScale="1">
        <p:scale>
          <a:sx n="84" d="100"/>
          <a:sy n="84" d="100"/>
        </p:scale>
        <p:origin x="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6F42-762E-4AE8-96C7-78B351FAAD70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6D0FB-3B0D-407D-B057-30C2FFE8CB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46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6D0FB-3B0D-407D-B057-30C2FFE8CB86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54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25/05/2022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1000" y="476672"/>
            <a:ext cx="8439472" cy="5898960"/>
          </a:xfrm>
        </p:spPr>
        <p:txBody>
          <a:bodyPr>
            <a:noAutofit/>
          </a:bodyPr>
          <a:lstStyle/>
          <a:p>
            <a:pPr algn="ctr"/>
            <a: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  <a:t>ESTADO de Santa Catarina</a:t>
            </a:r>
            <a:b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</a:br>
            <a:r>
              <a:rPr lang="pt-BR" sz="24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  <a:t>MUNICÍPIO DE Palmitos</a:t>
            </a:r>
            <a:b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</a:br>
            <a:br>
              <a:rPr lang="pt-BR" sz="2400" b="1" cap="all" dirty="0">
                <a:solidFill>
                  <a:schemeClr val="tx1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prestação de contas</a:t>
            </a:r>
            <a:br>
              <a:rPr lang="pt-BR" sz="3200" b="1" cap="all" dirty="0">
                <a:solidFill>
                  <a:srgbClr val="FF0000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 do poder executivo MUNICIPAL</a:t>
            </a:r>
            <a:br>
              <a:rPr lang="pt-BR" sz="3200" b="1" cap="all" dirty="0">
                <a:solidFill>
                  <a:srgbClr val="FF0000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1º Quadrimestre/2022</a:t>
            </a:r>
            <a:br>
              <a:rPr lang="pt-BR" sz="4400" b="1" cap="all" dirty="0">
                <a:solidFill>
                  <a:srgbClr val="FF0000"/>
                </a:solidFill>
              </a:rPr>
            </a:br>
            <a:br>
              <a:rPr lang="pt-BR" sz="2400" b="1" cap="all" dirty="0"/>
            </a:br>
            <a:r>
              <a:rPr lang="pt-BR" sz="3200" b="1" cap="all" dirty="0"/>
              <a:t>AVALIAÇÃO DO CUMPRIMENTO</a:t>
            </a:r>
            <a:br>
              <a:rPr lang="pt-BR" sz="3200" b="1" cap="all" dirty="0"/>
            </a:br>
            <a:r>
              <a:rPr lang="pt-BR" sz="3200" b="1" cap="all" dirty="0"/>
              <a:t>DAS METAS FISCAIS </a:t>
            </a:r>
            <a:r>
              <a:rPr lang="pt-BR" sz="1600" b="1" cap="all" dirty="0"/>
              <a:t>(lei complementar nº 101/2000);</a:t>
            </a:r>
            <a:br>
              <a:rPr lang="pt-BR" sz="3600" b="1" cap="all" dirty="0"/>
            </a:br>
            <a:r>
              <a:rPr lang="pt-BR" sz="3600" b="1" cap="all" dirty="0"/>
              <a:t>	     </a:t>
            </a:r>
            <a:r>
              <a:rPr lang="pt-BR" sz="3200" b="1" cap="all" dirty="0"/>
              <a:t>aplicação de recursos em ações de saúde pública</a:t>
            </a:r>
            <a:r>
              <a:rPr lang="pt-BR" sz="1600" b="1" cap="all" dirty="0"/>
              <a:t> (lei complementar nº 141/2012);</a:t>
            </a:r>
            <a:br>
              <a:rPr lang="pt-BR" sz="1600" b="1" cap="all" dirty="0"/>
            </a:br>
            <a:endParaRPr lang="pt-BR" sz="4400" b="1" cap="all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9EDD51C3-B879-4251-8164-C3389D5928F6}"/>
              </a:ext>
            </a:extLst>
          </p:cNvPr>
          <p:cNvSpPr/>
          <p:nvPr/>
        </p:nvSpPr>
        <p:spPr>
          <a:xfrm>
            <a:off x="755576" y="3723878"/>
            <a:ext cx="864096" cy="35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73D20D08-4052-45F3-BA3C-245FAF8BCF15}"/>
              </a:ext>
            </a:extLst>
          </p:cNvPr>
          <p:cNvSpPr/>
          <p:nvPr/>
        </p:nvSpPr>
        <p:spPr>
          <a:xfrm>
            <a:off x="755576" y="4803998"/>
            <a:ext cx="864096" cy="35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14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B190F14-3E4A-4703-A947-CEF37347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56020"/>
              </p:ext>
            </p:extLst>
          </p:nvPr>
        </p:nvGraphicFramePr>
        <p:xfrm>
          <a:off x="395536" y="1268760"/>
          <a:ext cx="8373616" cy="392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55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effectLst/>
                          <a:latin typeface="+mn-lt"/>
                        </a:rPr>
                        <a:t>Transferência financeira a Câmara de Vereadores (CF, art. 29-A)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Até 1º Quadrimestre/2022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8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Concedido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3200" b="1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1.074.666,67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(268.666,67/mensais)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3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36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86981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metas de arrecadação (RECEITAS)</a:t>
            </a:r>
          </a:p>
          <a:p>
            <a:pPr algn="ctr"/>
            <a:r>
              <a:rPr lang="pt-BR" sz="2000" dirty="0"/>
              <a:t>Lei Complementar nº 101/2000, Art. 8º e Art. 13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7170" y="4293096"/>
            <a:ext cx="8531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pt-BR" sz="2000" b="1" i="1" dirty="0"/>
              <a:t>No 1º quadrimestre de 2022, a meta de arrecadação geral do Município de Palmitos, foi superior ao previsto na LOA em 35,30%.</a:t>
            </a:r>
            <a:endParaRPr lang="pt-BR" sz="2000" b="1" i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47664" y="2924944"/>
            <a:ext cx="266429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20.446.100,00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6056" y="2545740"/>
            <a:ext cx="252028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27.663.376,26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A54589-7575-8E7B-4322-ADA90E3F36E2}"/>
              </a:ext>
            </a:extLst>
          </p:cNvPr>
          <p:cNvSpPr txBox="1"/>
          <p:nvPr/>
        </p:nvSpPr>
        <p:spPr>
          <a:xfrm>
            <a:off x="1818521" y="2492896"/>
            <a:ext cx="174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 Black" panose="020B0A04020102020204" pitchFamily="34" charset="0"/>
              </a:rPr>
              <a:t>Previsto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2F66C8-8992-6F00-83DB-DCB79ABD63DD}"/>
              </a:ext>
            </a:extLst>
          </p:cNvPr>
          <p:cNvSpPr txBox="1"/>
          <p:nvPr/>
        </p:nvSpPr>
        <p:spPr>
          <a:xfrm>
            <a:off x="5202897" y="2060848"/>
            <a:ext cx="239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 Black" panose="020B0A04020102020204" pitchFamily="34" charset="0"/>
              </a:rPr>
              <a:t>Arrecadado</a:t>
            </a:r>
          </a:p>
        </p:txBody>
      </p:sp>
    </p:spTree>
    <p:extLst>
      <p:ext uri="{BB962C8B-B14F-4D97-AF65-F5344CB8AC3E}">
        <p14:creationId xmlns:p14="http://schemas.microsoft.com/office/powerpoint/2010/main" val="376161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43608" y="1003375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cronograma de desembolso (DESPESAS)</a:t>
            </a:r>
          </a:p>
          <a:p>
            <a:pPr algn="ctr"/>
            <a:r>
              <a:rPr lang="pt-BR" sz="2000" dirty="0"/>
              <a:t>Lei Complementar nº 101/2000, Art. 8º e Art. 13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83568" y="43651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/>
              <a:t>No 1º quadrimestre/2022, a despesa realizada (liquidada) foi </a:t>
            </a:r>
            <a:r>
              <a:rPr lang="pt-BR" sz="2000" b="1" i="1" dirty="0">
                <a:solidFill>
                  <a:schemeClr val="accent1"/>
                </a:solidFill>
              </a:rPr>
              <a:t>INFERIOR</a:t>
            </a:r>
            <a:r>
              <a:rPr lang="pt-BR" sz="2000" b="1" i="1" dirty="0"/>
              <a:t> a autorizada em </a:t>
            </a:r>
            <a:r>
              <a:rPr lang="pt-BR" sz="2000" b="1" i="1" dirty="0">
                <a:solidFill>
                  <a:schemeClr val="accent1"/>
                </a:solidFill>
              </a:rPr>
              <a:t> (-3,44</a:t>
            </a:r>
            <a:r>
              <a:rPr lang="pt-BR" sz="2000" b="1" i="1" u="sng" dirty="0">
                <a:solidFill>
                  <a:schemeClr val="accent1"/>
                </a:solidFill>
                <a:latin typeface="Arial Black" panose="020B0A04020102020204" pitchFamily="34" charset="0"/>
              </a:rPr>
              <a:t>%)</a:t>
            </a:r>
            <a:r>
              <a:rPr lang="pt-BR" sz="2000" b="1" i="1" dirty="0"/>
              <a:t>;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547664" y="2689756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21.297.030,89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220072" y="2924944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</a:rPr>
              <a:t>20.564.577,70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9736CDE-430A-8481-9C33-9B4A33EB1FDA}"/>
              </a:ext>
            </a:extLst>
          </p:cNvPr>
          <p:cNvSpPr txBox="1"/>
          <p:nvPr/>
        </p:nvSpPr>
        <p:spPr>
          <a:xfrm>
            <a:off x="1907704" y="20608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Orçamento autorizado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2CB0A4-9789-1178-C83B-2446A84F4B8B}"/>
              </a:ext>
            </a:extLst>
          </p:cNvPr>
          <p:cNvSpPr txBox="1"/>
          <p:nvPr/>
        </p:nvSpPr>
        <p:spPr>
          <a:xfrm>
            <a:off x="5364088" y="221324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Despesa Liquidada</a:t>
            </a:r>
          </a:p>
        </p:txBody>
      </p:sp>
    </p:spTree>
    <p:extLst>
      <p:ext uri="{BB962C8B-B14F-4D97-AF65-F5344CB8AC3E}">
        <p14:creationId xmlns:p14="http://schemas.microsoft.com/office/powerpoint/2010/main" val="361600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94181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execução orçamentária</a:t>
            </a:r>
          </a:p>
          <a:p>
            <a:pPr algn="ctr"/>
            <a:r>
              <a:rPr lang="pt-BR" sz="2000" dirty="0"/>
              <a:t>Lei Complementar nº 101/2000, Art. 52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47664" y="2708920"/>
            <a:ext cx="255628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27.663.376,26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220072" y="3121804"/>
            <a:ext cx="244827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20.564.577,70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4365104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O comparativo entre a receita arrecadada e a despesa liquidada, corresponde a um </a:t>
            </a:r>
            <a:r>
              <a:rPr lang="pt-BR" sz="2000" b="1" u="sng" dirty="0">
                <a:solidFill>
                  <a:schemeClr val="accent1"/>
                </a:solidFill>
              </a:rPr>
              <a:t>Superávit de execução orçamentária de R$ 7.098.798,56.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E63E20-5468-D186-B432-1B95FFC2B15B}"/>
              </a:ext>
            </a:extLst>
          </p:cNvPr>
          <p:cNvSpPr txBox="1"/>
          <p:nvPr/>
        </p:nvSpPr>
        <p:spPr>
          <a:xfrm>
            <a:off x="5364088" y="24226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Despesa Liquidada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FA4AB12-6EBF-C1A5-FDF9-C8DCC7D41FA5}"/>
              </a:ext>
            </a:extLst>
          </p:cNvPr>
          <p:cNvSpPr txBox="1"/>
          <p:nvPr/>
        </p:nvSpPr>
        <p:spPr>
          <a:xfrm>
            <a:off x="1691680" y="23395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Arrecadado</a:t>
            </a:r>
          </a:p>
        </p:txBody>
      </p:sp>
    </p:spTree>
    <p:extLst>
      <p:ext uri="{BB962C8B-B14F-4D97-AF65-F5344CB8AC3E}">
        <p14:creationId xmlns:p14="http://schemas.microsoft.com/office/powerpoint/2010/main" val="167604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404664"/>
            <a:ext cx="7416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DESPESAS COM PESSOAL DO PODER EXECUTIVO</a:t>
            </a:r>
          </a:p>
          <a:p>
            <a:pPr algn="ctr"/>
            <a:r>
              <a:rPr lang="pt-BR" dirty="0"/>
              <a:t>Constituição Federal, Art. 169, </a:t>
            </a:r>
            <a:r>
              <a:rPr lang="pt-BR" i="1" dirty="0"/>
              <a:t>caput</a:t>
            </a:r>
            <a:br>
              <a:rPr lang="pt-BR" dirty="0"/>
            </a:br>
            <a:r>
              <a:rPr lang="pt-BR" dirty="0"/>
              <a:t>Lei Complementar n°101/2000, Art. 19, III e Art. 20, II</a:t>
            </a:r>
          </a:p>
          <a:p>
            <a:pPr algn="ctr"/>
            <a:r>
              <a:rPr lang="pt-BR" dirty="0"/>
              <a:t>Limite de 54,00% da RCL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11244"/>
              </p:ext>
            </p:extLst>
          </p:nvPr>
        </p:nvGraphicFramePr>
        <p:xfrm>
          <a:off x="457200" y="1700808"/>
          <a:ext cx="8435280" cy="2441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9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Receita Corrente Líquida Arrecadada nos Últimos 12 (doze) Meses (I)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63.053.729,57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Despesa Líquida com Pessoal Realizada nos Últimos 12 (doze) Meses (II)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23.439.704,27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Percentual aplicado = (II) / (I) x 100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</a:rPr>
                        <a:t>37,17%</a:t>
                      </a:r>
                      <a:r>
                        <a:rPr lang="pt-BR" sz="3200" dirty="0">
                          <a:effectLst/>
                          <a:latin typeface="+mn-lt"/>
                        </a:rPr>
                        <a:t> </a:t>
                      </a:r>
                      <a:endParaRPr lang="pt-BR" sz="3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B4E6ECC-F681-4AC9-996B-991CF8DFC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69022"/>
              </p:ext>
            </p:extLst>
          </p:nvPr>
        </p:nvGraphicFramePr>
        <p:xfrm>
          <a:off x="1331640" y="4293096"/>
          <a:ext cx="5760640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225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308415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1º </a:t>
                      </a:r>
                      <a:r>
                        <a:rPr lang="pt-BR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Quad</a:t>
                      </a:r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81399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43,22%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402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23362"/>
              </p:ext>
            </p:extLst>
          </p:nvPr>
        </p:nvGraphicFramePr>
        <p:xfrm>
          <a:off x="323528" y="467747"/>
          <a:ext cx="8424936" cy="6167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136297321"/>
                    </a:ext>
                  </a:extLst>
                </a:gridCol>
              </a:tblGrid>
              <a:tr h="487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Executadas (Liquidada)Por Função de Governo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do total</a:t>
                      </a: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01 - Legislativa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579.503,19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2,82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04 - Administração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1.671.727,58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8,13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05- Defesa Civil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730,01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3870903438"/>
                  </a:ext>
                </a:extLst>
              </a:tr>
              <a:tr h="40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06 - Segurança Pública (SSP/ Trânsito)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47.261,75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08 - Assistência Social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383.869,59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1,87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10 - Saúde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3.970.041,75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19,31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12 - Educação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5.703.446,24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27,73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13 - Cultura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5.817,50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14 -  Direitos da Cidadania (Cons. Tutelar)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105.800,86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0,51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3586435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15 - Urbanismo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1.147.435,75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5,58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20 - Agricultura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2.621.059,73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12,75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23 – Comércio/Indústria/Serviço/Turismo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59.365,68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26 - Transporte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3.565.064,62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17,34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27 - Desporto e Lazer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300.091,43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1,46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28 - Encargos Especiais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403.362,02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1,96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(IV)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+mn-lt"/>
                        </a:rPr>
                        <a:t>20.564.577,70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90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94E1AFC2-751A-425B-8ABB-264524EB0640}"/>
              </a:ext>
            </a:extLst>
          </p:cNvPr>
          <p:cNvSpPr/>
          <p:nvPr/>
        </p:nvSpPr>
        <p:spPr>
          <a:xfrm>
            <a:off x="1907704" y="2420888"/>
            <a:ext cx="5328592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E D U C A Ç Ã 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Quadrimestre/2022</a:t>
            </a:r>
          </a:p>
        </p:txBody>
      </p:sp>
    </p:spTree>
    <p:extLst>
      <p:ext uri="{BB962C8B-B14F-4D97-AF65-F5344CB8AC3E}">
        <p14:creationId xmlns:p14="http://schemas.microsoft.com/office/powerpoint/2010/main" val="204953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53908"/>
              </p:ext>
            </p:extLst>
          </p:nvPr>
        </p:nvGraphicFramePr>
        <p:xfrm>
          <a:off x="395536" y="476672"/>
          <a:ext cx="8208912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0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 R$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Ensino Fundamental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3.344.549,27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Ensino </a:t>
                      </a:r>
                      <a:r>
                        <a:rPr lang="pt-BR" sz="2400" u="none" strike="noStrike" dirty="0" err="1">
                          <a:effectLst/>
                          <a:latin typeface="+mn-lt"/>
                        </a:rPr>
                        <a:t>Pre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escolar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370.218,47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das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Creches Municipais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1.439.027,68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Ensino Superior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1.307,48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3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Transporte escolar</a:t>
                      </a:r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 - ensino fundamental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270.145,84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Transporte escolar</a:t>
                      </a:r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 - ensino infantil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41.451,27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Transporte escolar</a:t>
                      </a:r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 - ensino 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83.186,76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39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do programa de A</a:t>
                      </a:r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limentação Escolar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153.559,47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2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5.703.446,24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00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476672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MANUTENÇÃO E DESENVOLVIMENTO DO ENSINO</a:t>
            </a:r>
          </a:p>
          <a:p>
            <a:pPr algn="ctr"/>
            <a:r>
              <a:rPr lang="pt-BR" dirty="0"/>
              <a:t>Constituição Federal, Art. 212 e LDB, Art. 72</a:t>
            </a:r>
          </a:p>
          <a:p>
            <a:pPr algn="ctr"/>
            <a:r>
              <a:rPr lang="pt-BR" sz="2400" b="1" dirty="0"/>
              <a:t>Aplicação mínima de 25% da receita de impostos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29939"/>
              </p:ext>
            </p:extLst>
          </p:nvPr>
        </p:nvGraphicFramePr>
        <p:xfrm>
          <a:off x="457200" y="1821016"/>
          <a:ext cx="8229600" cy="454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Receita bruta de Impostos e Transferências (I)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18.933.478,71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por função/</a:t>
                      </a:r>
                      <a:r>
                        <a:rPr lang="pt-BR" sz="2000" dirty="0" err="1">
                          <a:effectLst/>
                          <a:latin typeface="+mn-lt"/>
                        </a:rPr>
                        <a:t>subfunção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 (II)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5.703.446,24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Deduções (III)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(1.443.728,31)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Resultado líquido da </a:t>
                      </a:r>
                      <a:r>
                        <a:rPr lang="pt-BR" sz="2000" dirty="0" err="1">
                          <a:effectLst/>
                          <a:latin typeface="+mn-lt"/>
                        </a:rPr>
                        <a:t>transf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. do FUNDEB (IV)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179.378,89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para efeito de cálculo (V) = (II-III-IV)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4.439.096,82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Mínimo a ser aplicado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4.733.369,68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Aplicado à Menor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294.272,86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Percentual aplicado = (V) / (I) x 100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36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23,45%</a:t>
                      </a: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4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736828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MANUTENÇÃO E DESENVOLVIMENTO DO ENSINO</a:t>
            </a:r>
          </a:p>
          <a:p>
            <a:pPr algn="ctr"/>
            <a:r>
              <a:rPr lang="pt-BR" dirty="0"/>
              <a:t>Constituição Federal, Art. 212 e LDB, Art. 72</a:t>
            </a:r>
          </a:p>
          <a:p>
            <a:pPr algn="ctr"/>
            <a:r>
              <a:rPr lang="pt-BR" sz="2400" b="1" dirty="0"/>
              <a:t>Aplicação mínima de 25% da receita de impostos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0978048-2FE3-43A7-8FFB-2C4AA8EBF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59476"/>
              </p:ext>
            </p:extLst>
          </p:nvPr>
        </p:nvGraphicFramePr>
        <p:xfrm>
          <a:off x="971600" y="1957895"/>
          <a:ext cx="7200799" cy="420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683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432058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  <a:gridCol w="2432058">
                  <a:extLst>
                    <a:ext uri="{9D8B030D-6E8A-4147-A177-3AD203B41FA5}">
                      <a16:colId xmlns:a16="http://schemas.microsoft.com/office/drawing/2014/main" val="4118071100"/>
                    </a:ext>
                  </a:extLst>
                </a:gridCol>
              </a:tblGrid>
              <a:tr h="610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1º </a:t>
                      </a:r>
                      <a:r>
                        <a:rPr lang="pt-BR" sz="2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Quad</a:t>
                      </a: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</a:p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Anual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6991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208379"/>
                  </a:ext>
                </a:extLst>
              </a:tr>
              <a:tr h="827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10271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  <a:tr h="912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210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70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83671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cap="all" dirty="0"/>
              <a:t>temas a serem apresentados</a:t>
            </a:r>
          </a:p>
          <a:p>
            <a:endParaRPr lang="pt-BR" sz="2500" b="1" cap="all" dirty="0"/>
          </a:p>
          <a:p>
            <a:endParaRPr lang="pt-BR" sz="2500" b="1" cap="all" dirty="0"/>
          </a:p>
          <a:p>
            <a:pPr lvl="0"/>
            <a:r>
              <a:rPr lang="pt-BR" sz="2500" dirty="0"/>
              <a:t>Execução Orçamentaria</a:t>
            </a:r>
          </a:p>
          <a:p>
            <a:pPr lvl="0"/>
            <a:r>
              <a:rPr lang="pt-BR" sz="2500" dirty="0"/>
              <a:t>Metas Arrecadação</a:t>
            </a:r>
          </a:p>
          <a:p>
            <a:pPr lvl="0"/>
            <a:r>
              <a:rPr lang="pt-BR" sz="2500" dirty="0"/>
              <a:t>Cronograma de Desembolso</a:t>
            </a:r>
          </a:p>
          <a:p>
            <a:pPr lvl="0"/>
            <a:r>
              <a:rPr lang="pt-BR" sz="2500" dirty="0"/>
              <a:t>Aplicação de Recursos em Saúde (15%)</a:t>
            </a:r>
          </a:p>
          <a:p>
            <a:pPr lvl="0"/>
            <a:r>
              <a:rPr lang="pt-BR" sz="2500" dirty="0"/>
              <a:t>Aplicação de Recursos em Educação (25%)</a:t>
            </a:r>
          </a:p>
          <a:p>
            <a:pPr lvl="0"/>
            <a:r>
              <a:rPr lang="pt-BR" sz="2500" dirty="0"/>
              <a:t>Aplicação dos Recursos Recebidos do FUNDEB (70%)</a:t>
            </a:r>
          </a:p>
          <a:p>
            <a:pPr lvl="0"/>
            <a:r>
              <a:rPr lang="pt-BR" sz="2500" dirty="0"/>
              <a:t>Aplicação dos Recursos demais setores da administração</a:t>
            </a:r>
          </a:p>
          <a:p>
            <a:pPr lvl="0"/>
            <a:r>
              <a:rPr lang="pt-BR" sz="2500" dirty="0"/>
              <a:t>Limites de Despesas com Pessoal</a:t>
            </a:r>
          </a:p>
          <a:p>
            <a:pPr lvl="0"/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40316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51151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DE 70% DOS RECURSOS DO FUNDEB NA REMUNERAÇÃO DOS PROFISSIONAIS DO MAGISTÉRIO DA EDUCAÇÃO BÁSICA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10543"/>
              </p:ext>
            </p:extLst>
          </p:nvPr>
        </p:nvGraphicFramePr>
        <p:xfrm>
          <a:off x="457200" y="1916832"/>
          <a:ext cx="8229600" cy="21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do FUNDEB (I)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3.242.051,41 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(II)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2.960.651,76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Percentual Aplicado = (II) / (I) x 100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3200" b="1" dirty="0">
                          <a:solidFill>
                            <a:srgbClr val="FF0000"/>
                          </a:solidFill>
                          <a:effectLst/>
                        </a:rPr>
                        <a:t>91,32%</a:t>
                      </a:r>
                      <a:r>
                        <a:rPr lang="pt-BR" sz="2400" b="1" dirty="0">
                          <a:effectLst/>
                        </a:rPr>
                        <a:t> 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DEB94D6-18FF-4C77-B593-0B9F990B4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1584"/>
              </p:ext>
            </p:extLst>
          </p:nvPr>
        </p:nvGraphicFramePr>
        <p:xfrm>
          <a:off x="1187624" y="4221088"/>
          <a:ext cx="6912768" cy="1656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2670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770098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</a:tblGrid>
              <a:tr h="4981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579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1º </a:t>
                      </a:r>
                      <a:r>
                        <a:rPr lang="pt-BR" sz="2800" b="1" u="none" strike="noStrike" dirty="0" err="1">
                          <a:effectLst/>
                          <a:latin typeface="+mn-lt"/>
                        </a:rPr>
                        <a:t>Quad</a:t>
                      </a:r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. 2021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579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1º </a:t>
                      </a:r>
                      <a:r>
                        <a:rPr lang="pt-BR" sz="2800" b="1" u="none" strike="noStrike" dirty="0" err="1">
                          <a:effectLst/>
                          <a:latin typeface="+mn-lt"/>
                        </a:rPr>
                        <a:t>Quad</a:t>
                      </a:r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. 2020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467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65A6BD17-55AD-4B45-A1EC-E3E238FE490B}"/>
              </a:ext>
            </a:extLst>
          </p:cNvPr>
          <p:cNvSpPr/>
          <p:nvPr/>
        </p:nvSpPr>
        <p:spPr>
          <a:xfrm>
            <a:off x="1763688" y="2492896"/>
            <a:ext cx="554461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Cultura e esportes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2268430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39642"/>
              </p:ext>
            </p:extLst>
          </p:nvPr>
        </p:nvGraphicFramePr>
        <p:xfrm>
          <a:off x="467544" y="1052737"/>
          <a:ext cx="8208912" cy="431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9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das atividades culturais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5.817,50                              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41"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das atividades do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 300.091,43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1" u="none" strike="noStrike" dirty="0">
                          <a:effectLst/>
                          <a:latin typeface="+mn-lt"/>
                        </a:rPr>
                        <a:t>     305.908,93 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74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61722E71-A02B-4348-983E-B216271F2D07}"/>
              </a:ext>
            </a:extLst>
          </p:cNvPr>
          <p:cNvSpPr/>
          <p:nvPr/>
        </p:nvSpPr>
        <p:spPr>
          <a:xfrm>
            <a:off x="1043608" y="2132856"/>
            <a:ext cx="6984776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Trabalho, indústria, comercio, SERVIÇO e turismo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1584376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14911"/>
              </p:ext>
            </p:extLst>
          </p:nvPr>
        </p:nvGraphicFramePr>
        <p:xfrm>
          <a:off x="467544" y="1658619"/>
          <a:ext cx="8208912" cy="2994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3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04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 Sec. Trab. Ind. Com. Serviços e Turismo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59.365,68                              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934"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0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1" u="none" strike="noStrike" dirty="0">
                          <a:effectLst/>
                          <a:latin typeface="+mn-lt"/>
                        </a:rPr>
                        <a:t>59.365,68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89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5E8A6A9F-40A0-4CEF-978E-B700D982CE94}"/>
              </a:ext>
            </a:extLst>
          </p:cNvPr>
          <p:cNvSpPr/>
          <p:nvPr/>
        </p:nvSpPr>
        <p:spPr>
          <a:xfrm>
            <a:off x="1403648" y="2060848"/>
            <a:ext cx="6048672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Assistência social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3552283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46629"/>
              </p:ext>
            </p:extLst>
          </p:nvPr>
        </p:nvGraphicFramePr>
        <p:xfrm>
          <a:off x="251520" y="384360"/>
          <a:ext cx="8568952" cy="603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7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72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SCFV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82.436,85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CRAS/PAIF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58.582,21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Fundo de Assistência social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123.741,84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Apoio Financeiro a APAE de Palmitos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59.000,00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CREAS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49.759,55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Família Acolhedora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5.982,00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2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Manutenção do FMCA</a:t>
                      </a: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28.463,50</a:t>
                      </a: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3637909105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Fundo do Idoso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34.903,64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Manutenção das Atividades de Atendimento a Pessoa Idosa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3.688,26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963076"/>
                  </a:ext>
                </a:extLst>
              </a:tr>
              <a:tr h="51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447.157,85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106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D028297-53ED-A00A-7840-D2E400C8B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64712"/>
              </p:ext>
            </p:extLst>
          </p:nvPr>
        </p:nvGraphicFramePr>
        <p:xfrm>
          <a:off x="221744" y="620688"/>
          <a:ext cx="8640960" cy="555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321">
                  <a:extLst>
                    <a:ext uri="{9D8B030D-6E8A-4147-A177-3AD203B41FA5}">
                      <a16:colId xmlns:a16="http://schemas.microsoft.com/office/drawing/2014/main" val="1380445414"/>
                    </a:ext>
                  </a:extLst>
                </a:gridCol>
                <a:gridCol w="1127247">
                  <a:extLst>
                    <a:ext uri="{9D8B030D-6E8A-4147-A177-3AD203B41FA5}">
                      <a16:colId xmlns:a16="http://schemas.microsoft.com/office/drawing/2014/main" val="1206082790"/>
                    </a:ext>
                  </a:extLst>
                </a:gridCol>
                <a:gridCol w="899049">
                  <a:extLst>
                    <a:ext uri="{9D8B030D-6E8A-4147-A177-3AD203B41FA5}">
                      <a16:colId xmlns:a16="http://schemas.microsoft.com/office/drawing/2014/main" val="1193025720"/>
                    </a:ext>
                  </a:extLst>
                </a:gridCol>
                <a:gridCol w="973794">
                  <a:extLst>
                    <a:ext uri="{9D8B030D-6E8A-4147-A177-3AD203B41FA5}">
                      <a16:colId xmlns:a16="http://schemas.microsoft.com/office/drawing/2014/main" val="2337884992"/>
                    </a:ext>
                  </a:extLst>
                </a:gridCol>
                <a:gridCol w="1043885">
                  <a:extLst>
                    <a:ext uri="{9D8B030D-6E8A-4147-A177-3AD203B41FA5}">
                      <a16:colId xmlns:a16="http://schemas.microsoft.com/office/drawing/2014/main" val="93581559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14557423"/>
                    </a:ext>
                  </a:extLst>
                </a:gridCol>
                <a:gridCol w="1226187">
                  <a:extLst>
                    <a:ext uri="{9D8B030D-6E8A-4147-A177-3AD203B41FA5}">
                      <a16:colId xmlns:a16="http://schemas.microsoft.com/office/drawing/2014/main" val="376170330"/>
                    </a:ext>
                  </a:extLst>
                </a:gridCol>
                <a:gridCol w="1696365">
                  <a:extLst>
                    <a:ext uri="{9D8B030D-6E8A-4147-A177-3AD203B41FA5}">
                      <a16:colId xmlns:a16="http://schemas.microsoft.com/office/drawing/2014/main" val="545913216"/>
                    </a:ext>
                  </a:extLst>
                </a:gridCol>
              </a:tblGrid>
              <a:tr h="24985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RESUMO DOS RECURSOS ORIUNDOS DE DOAÇÕES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960362"/>
                  </a:ext>
                </a:extLst>
              </a:tr>
              <a:tr h="24985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DA CRIANÇA E ADOLESCENTE DE PALMITOS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505088"/>
                  </a:ext>
                </a:extLst>
              </a:tr>
              <a:tr h="24985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 BANCÁRIA Nº 18.265-6, AGÊNCIA Nº 736-6 BANCO DO BRASIL/PALMITOS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73614"/>
                  </a:ext>
                </a:extLst>
              </a:tr>
              <a:tr h="249857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extLst>
                  <a:ext uri="{0D108BD9-81ED-4DB2-BD59-A6C34878D82A}">
                    <a16:rowId xmlns:a16="http://schemas.microsoft.com/office/drawing/2014/main" val="3848018415"/>
                  </a:ext>
                </a:extLst>
              </a:tr>
              <a:tr h="765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DOAÇÕES</a:t>
                      </a: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FIA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P/ PROJETOS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DISPONIVEL PARA NOVOS PROJETO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61959"/>
                  </a:ext>
                </a:extLst>
              </a:tr>
              <a:tr h="4879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16.083,12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3.216,62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12.866,50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12.866,50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06456442"/>
                  </a:ext>
                </a:extLst>
              </a:tr>
              <a:tr h="4879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34.557,24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6.911,45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27.645,79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16.000,00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24.512,29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394322590"/>
                  </a:ext>
                </a:extLst>
              </a:tr>
              <a:tr h="7260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30.065,27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6.013,05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24.052,22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33.000,00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 / ASSOC. ATLETICA DE FUTSAL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15.564,50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3681385946"/>
                  </a:ext>
                </a:extLst>
              </a:tr>
              <a:tr h="4879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55.037,39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11.007,48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44.029,91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59.594,42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633537458"/>
                  </a:ext>
                </a:extLst>
              </a:tr>
              <a:tr h="4879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12.792,19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2.558,44</a:t>
                      </a:r>
                    </a:p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10.233,75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26.600,00</a:t>
                      </a:r>
                    </a:p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32.994,42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910048589"/>
                  </a:ext>
                </a:extLst>
              </a:tr>
              <a:tr h="249857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4272295856"/>
                  </a:ext>
                </a:extLst>
              </a:tr>
              <a:tr h="5815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148.535,21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29.707,04</a:t>
                      </a:r>
                    </a:p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118.828,17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75.600,00</a:t>
                      </a:r>
                    </a:p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32.994,42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6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48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6ADCA78-5025-31BB-16C4-FB4C609BE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84774"/>
              </p:ext>
            </p:extLst>
          </p:nvPr>
        </p:nvGraphicFramePr>
        <p:xfrm>
          <a:off x="179512" y="692696"/>
          <a:ext cx="8640958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375">
                  <a:extLst>
                    <a:ext uri="{9D8B030D-6E8A-4147-A177-3AD203B41FA5}">
                      <a16:colId xmlns:a16="http://schemas.microsoft.com/office/drawing/2014/main" val="1097188521"/>
                    </a:ext>
                  </a:extLst>
                </a:gridCol>
                <a:gridCol w="981221">
                  <a:extLst>
                    <a:ext uri="{9D8B030D-6E8A-4147-A177-3AD203B41FA5}">
                      <a16:colId xmlns:a16="http://schemas.microsoft.com/office/drawing/2014/main" val="1218495095"/>
                    </a:ext>
                  </a:extLst>
                </a:gridCol>
                <a:gridCol w="925940">
                  <a:extLst>
                    <a:ext uri="{9D8B030D-6E8A-4147-A177-3AD203B41FA5}">
                      <a16:colId xmlns:a16="http://schemas.microsoft.com/office/drawing/2014/main" val="3356387923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3228976466"/>
                    </a:ext>
                  </a:extLst>
                </a:gridCol>
                <a:gridCol w="345976">
                  <a:extLst>
                    <a:ext uri="{9D8B030D-6E8A-4147-A177-3AD203B41FA5}">
                      <a16:colId xmlns:a16="http://schemas.microsoft.com/office/drawing/2014/main" val="281155068"/>
                    </a:ext>
                  </a:extLst>
                </a:gridCol>
                <a:gridCol w="968384">
                  <a:extLst>
                    <a:ext uri="{9D8B030D-6E8A-4147-A177-3AD203B41FA5}">
                      <a16:colId xmlns:a16="http://schemas.microsoft.com/office/drawing/2014/main" val="868362117"/>
                    </a:ext>
                  </a:extLst>
                </a:gridCol>
                <a:gridCol w="148982">
                  <a:extLst>
                    <a:ext uri="{9D8B030D-6E8A-4147-A177-3AD203B41FA5}">
                      <a16:colId xmlns:a16="http://schemas.microsoft.com/office/drawing/2014/main" val="1579784962"/>
                    </a:ext>
                  </a:extLst>
                </a:gridCol>
                <a:gridCol w="457639">
                  <a:extLst>
                    <a:ext uri="{9D8B030D-6E8A-4147-A177-3AD203B41FA5}">
                      <a16:colId xmlns:a16="http://schemas.microsoft.com/office/drawing/2014/main" val="210770423"/>
                    </a:ext>
                  </a:extLst>
                </a:gridCol>
                <a:gridCol w="734217">
                  <a:extLst>
                    <a:ext uri="{9D8B030D-6E8A-4147-A177-3AD203B41FA5}">
                      <a16:colId xmlns:a16="http://schemas.microsoft.com/office/drawing/2014/main" val="211039"/>
                    </a:ext>
                  </a:extLst>
                </a:gridCol>
                <a:gridCol w="1090024">
                  <a:extLst>
                    <a:ext uri="{9D8B030D-6E8A-4147-A177-3AD203B41FA5}">
                      <a16:colId xmlns:a16="http://schemas.microsoft.com/office/drawing/2014/main" val="2808540675"/>
                    </a:ext>
                  </a:extLst>
                </a:gridCol>
                <a:gridCol w="1368180">
                  <a:extLst>
                    <a:ext uri="{9D8B030D-6E8A-4147-A177-3AD203B41FA5}">
                      <a16:colId xmlns:a16="http://schemas.microsoft.com/office/drawing/2014/main" val="1281405280"/>
                    </a:ext>
                  </a:extLst>
                </a:gridCol>
              </a:tblGrid>
              <a:tr h="27484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698776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RESUMO DOS RECURSOS ORIUNDOS DE DOAÇÕES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62702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DO IDOSO DE PALMITOS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884291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 BANCÁRIA Nº 18.077-7, AGÊNCIA Nº 736-6 BANCO DO BRASIL/PALMITOS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103512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6287372"/>
                  </a:ext>
                </a:extLst>
              </a:tr>
              <a:tr h="10641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DOAÇÃO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 FUNDO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P/ PROJETOS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DISPONIVEL PARA NOVOS PROJETO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185814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66.265,74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13.253,15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53.012,59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53.012,59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420958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66.877,14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13.375,43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53.501,71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NUPAI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NUPAI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56.514,30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251351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153.291,79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30.658,36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122.633,43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179.147,74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7190109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12.792,20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2.558,44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10.233,76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pt-BR" b="1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189.381,50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4663069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983454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299.226,87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59.845,37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239.381,50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189.381,50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37117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502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3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E5FFF3E2-1517-48F9-9BDC-85D5E38E104E}"/>
              </a:ext>
            </a:extLst>
          </p:cNvPr>
          <p:cNvSpPr/>
          <p:nvPr/>
        </p:nvSpPr>
        <p:spPr>
          <a:xfrm>
            <a:off x="1547664" y="2276872"/>
            <a:ext cx="6336704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cap="all" dirty="0">
                <a:solidFill>
                  <a:schemeClr val="bg1"/>
                </a:solidFill>
              </a:rPr>
              <a:t>Obras e serviços urbanos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79250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332656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71391"/>
              </p:ext>
            </p:extLst>
          </p:nvPr>
        </p:nvGraphicFramePr>
        <p:xfrm>
          <a:off x="467544" y="3933056"/>
          <a:ext cx="8229600" cy="1453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Receita Arrecadada até 1º Quadrimestre/2022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Receita 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27.663.376,26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>
                          <a:effectLst/>
                        </a:rPr>
                        <a:t>Média Mensal</a:t>
                      </a:r>
                      <a:endParaRPr lang="pt-BR" sz="2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6.915.844,07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0203"/>
              </p:ext>
            </p:extLst>
          </p:nvPr>
        </p:nvGraphicFramePr>
        <p:xfrm>
          <a:off x="457200" y="1268760"/>
          <a:ext cx="8229600" cy="2523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Receita Arrecadada em Exercícios Anteriores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Exercício 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Valores 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2019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47.645.590,53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55.094.345,71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59.427.090,64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Previsão 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61.338.300,00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551723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/>
              <a:t>Obs.:  Arrecadado 45,10% do orçamento previsto para 2022;</a:t>
            </a:r>
          </a:p>
        </p:txBody>
      </p:sp>
    </p:spTree>
    <p:extLst>
      <p:ext uri="{BB962C8B-B14F-4D97-AF65-F5344CB8AC3E}">
        <p14:creationId xmlns:p14="http://schemas.microsoft.com/office/powerpoint/2010/main" val="3244341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55620"/>
              </p:ext>
            </p:extLst>
          </p:nvPr>
        </p:nvGraphicFramePr>
        <p:xfrm>
          <a:off x="323528" y="764704"/>
          <a:ext cx="8280920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4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Pavimentação, passeios e obras complementares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11.570,32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66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FUNREBOM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19.315,53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78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de Convênio de Transito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27.946,22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67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202.327,41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78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 Limpeza Publica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507.562,26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66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e Melhoria Iluminação Publica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317.863,56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566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Construção de centros comunitários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108.112,20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19819"/>
                  </a:ext>
                </a:extLst>
              </a:tr>
              <a:tr h="50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1.194.697,50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335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D3B098CC-5617-433D-AB73-D5C94FCAB972}"/>
              </a:ext>
            </a:extLst>
          </p:cNvPr>
          <p:cNvSpPr/>
          <p:nvPr/>
        </p:nvSpPr>
        <p:spPr>
          <a:xfrm>
            <a:off x="1403648" y="1798945"/>
            <a:ext cx="6696744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Agricultura e transporte viário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4162140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5AB378A-6739-4D4F-823A-E66C666D8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18680"/>
              </p:ext>
            </p:extLst>
          </p:nvPr>
        </p:nvGraphicFramePr>
        <p:xfrm>
          <a:off x="395534" y="1340769"/>
          <a:ext cx="8280921" cy="4635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4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Departamento de Transporte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1.055.263,23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veículos, maquinas e equipamentos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1.019.000,00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0092971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Pavimentação / Recuperação de Vias Rurais</a:t>
                      </a:r>
                    </a:p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1.490.801,39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0600401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3.565.064,62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58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325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9611"/>
              </p:ext>
            </p:extLst>
          </p:nvPr>
        </p:nvGraphicFramePr>
        <p:xfrm>
          <a:off x="323528" y="836712"/>
          <a:ext cx="8496944" cy="514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5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5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da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375.126,20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de Inseminação artificial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92.281,12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Melhoria em propriedades rurais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352.972,59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4842910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veículos, maquinas e implementos agrícolas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1.800.679,82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8660842"/>
                  </a:ext>
                </a:extLst>
              </a:tr>
              <a:tr h="5275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2.621.059,73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1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564A0C0B-BE95-4D46-AFEF-9677041B95D0}"/>
              </a:ext>
            </a:extLst>
          </p:cNvPr>
          <p:cNvSpPr/>
          <p:nvPr/>
        </p:nvSpPr>
        <p:spPr>
          <a:xfrm>
            <a:off x="1475656" y="908720"/>
            <a:ext cx="6336704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S a ú d 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1º quadrimestre 2022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52C4EE7-EFC1-41DE-BCB4-AC1EBAD3419E}"/>
              </a:ext>
            </a:extLst>
          </p:cNvPr>
          <p:cNvSpPr/>
          <p:nvPr/>
        </p:nvSpPr>
        <p:spPr>
          <a:xfrm>
            <a:off x="755576" y="2942942"/>
            <a:ext cx="7704856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pt-BR" b="1" cap="all" dirty="0"/>
          </a:p>
          <a:p>
            <a:pPr algn="ctr"/>
            <a:r>
              <a:rPr lang="pt-BR" b="1" cap="all" dirty="0"/>
              <a:t>exigência legal</a:t>
            </a:r>
          </a:p>
          <a:p>
            <a:pPr algn="ctr"/>
            <a:r>
              <a:rPr lang="pt-BR" b="1" dirty="0"/>
              <a:t>LEI COMPLEMENTAR Nº 141, DE 13 DE JANEIRO DE 2012 ,Art. 36</a:t>
            </a:r>
          </a:p>
          <a:p>
            <a:pPr algn="ctr"/>
            <a:endParaRPr lang="pt-BR" b="1" dirty="0"/>
          </a:p>
          <a:p>
            <a:pPr algn="just"/>
            <a:r>
              <a:rPr lang="pt-BR" dirty="0"/>
              <a:t>“Art. 36.  O gestor do SUS em cada ente da Federação elaborará Relatório detalhado referente ao quadrimestre anterior”.</a:t>
            </a:r>
            <a:endParaRPr lang="pt-BR" b="1" dirty="0"/>
          </a:p>
          <a:p>
            <a:pPr algn="ctr"/>
            <a:endParaRPr lang="pt-BR" b="1" dirty="0"/>
          </a:p>
          <a:p>
            <a:pPr algn="just"/>
            <a:r>
              <a:rPr lang="pt-BR" dirty="0"/>
              <a:t>§ 5</a:t>
            </a:r>
            <a:r>
              <a:rPr lang="pt-BR" u="sng" baseline="30000" dirty="0"/>
              <a:t>o</a:t>
            </a:r>
            <a:r>
              <a:rPr lang="pt-BR" dirty="0"/>
              <a:t>  O gestor do SUS apresentará, até o final dos meses de maio, setembro e fevereiro, em audiência pública o Relatório de que trata o caput. </a:t>
            </a:r>
            <a:endParaRPr lang="pt-BR" b="1" dirty="0"/>
          </a:p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07103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36248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25698"/>
              </p:ext>
            </p:extLst>
          </p:nvPr>
        </p:nvGraphicFramePr>
        <p:xfrm>
          <a:off x="755576" y="1700808"/>
          <a:ext cx="7560840" cy="2592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4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Receita Arrecada em Exercícios Anteriores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Exercício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Valores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4.661.457,09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4.274.727,19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6.044.081,24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Previsto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5.650.560,00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449127"/>
              </p:ext>
            </p:extLst>
          </p:nvPr>
        </p:nvGraphicFramePr>
        <p:xfrm>
          <a:off x="827584" y="4509120"/>
          <a:ext cx="7560840" cy="123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4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Receita Arrecadada até 1º Quadrimestre/2022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Receita Orçamentária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1.609.300,16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Média Mensal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402.325,04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259632" y="58772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Obs.: Arrecadado 28,48% do valor previsto para 2022;</a:t>
            </a:r>
          </a:p>
        </p:txBody>
      </p:sp>
    </p:spTree>
    <p:extLst>
      <p:ext uri="{BB962C8B-B14F-4D97-AF65-F5344CB8AC3E}">
        <p14:creationId xmlns:p14="http://schemas.microsoft.com/office/powerpoint/2010/main" val="3997333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36248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3B325E-5579-49A4-8C57-143A744FBB3D}"/>
              </a:ext>
            </a:extLst>
          </p:cNvPr>
          <p:cNvSpPr txBox="1"/>
          <p:nvPr/>
        </p:nvSpPr>
        <p:spPr>
          <a:xfrm>
            <a:off x="6962831" y="3573016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</a:rPr>
              <a:t>+40,00%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1039D0F-06E8-480A-ADFA-16517618B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34244"/>
              </p:ext>
            </p:extLst>
          </p:nvPr>
        </p:nvGraphicFramePr>
        <p:xfrm>
          <a:off x="755576" y="1700808"/>
          <a:ext cx="6120680" cy="331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5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Receita Arrecadada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1º Quadrimestre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Valores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1.166.960,29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1.633.760,18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1.487.680,95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1.609.300,16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8691A3-4066-46DF-A0A5-77436E911FAB}"/>
              </a:ext>
            </a:extLst>
          </p:cNvPr>
          <p:cNvSpPr txBox="1"/>
          <p:nvPr/>
        </p:nvSpPr>
        <p:spPr>
          <a:xfrm>
            <a:off x="683568" y="5301208"/>
            <a:ext cx="7128792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Obs.: Comparando o 1º quadrimestre, em 2022, a receita arrecadada do FMS foi superior ao ano anterior em 8,18%;</a:t>
            </a:r>
          </a:p>
          <a:p>
            <a:pPr algn="ctr"/>
            <a:endParaRPr lang="pt-BR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0A2FB8-F946-4FA8-AB1F-A7D267047E76}"/>
              </a:ext>
            </a:extLst>
          </p:cNvPr>
          <p:cNvSpPr txBox="1"/>
          <p:nvPr/>
        </p:nvSpPr>
        <p:spPr>
          <a:xfrm>
            <a:off x="6948264" y="4077072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-8,94%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F68235A-CD6B-1BEA-C5DB-5AFA5059F667}"/>
              </a:ext>
            </a:extLst>
          </p:cNvPr>
          <p:cNvSpPr txBox="1"/>
          <p:nvPr/>
        </p:nvSpPr>
        <p:spPr>
          <a:xfrm>
            <a:off x="6948264" y="4613066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</a:rPr>
              <a:t>+8,18%</a:t>
            </a:r>
          </a:p>
        </p:txBody>
      </p:sp>
    </p:spTree>
    <p:extLst>
      <p:ext uri="{BB962C8B-B14F-4D97-AF65-F5344CB8AC3E}">
        <p14:creationId xmlns:p14="http://schemas.microsoft.com/office/powerpoint/2010/main" val="1813252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FA4A27B-4840-4685-8A20-DBC69F9AD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620688"/>
            <a:ext cx="79208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E34E3BD-E9CF-4003-B741-E1CE4CE8A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5222"/>
              </p:ext>
            </p:extLst>
          </p:nvPr>
        </p:nvGraphicFramePr>
        <p:xfrm>
          <a:off x="539552" y="1664804"/>
          <a:ext cx="8064895" cy="3636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399497775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5866270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836516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114714606"/>
                    </a:ext>
                  </a:extLst>
                </a:gridCol>
              </a:tblGrid>
              <a:tr h="3114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RECEITAS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 QUADRIMESTRE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82419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ANO</a:t>
                      </a:r>
                    </a:p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ANTERIOR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97264"/>
                  </a:ext>
                </a:extLst>
              </a:tr>
              <a:tr h="76950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TAXAS MUNICIPAIS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19.195,43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15.681,90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+22,41%</a:t>
                      </a:r>
                      <a:endParaRPr lang="pt-BR" sz="24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072417"/>
                  </a:ext>
                </a:extLst>
              </a:tr>
              <a:tr h="63790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FEDERAL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1.276.640,96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1.213.202,75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+5,23%</a:t>
                      </a:r>
                      <a:endParaRPr lang="pt-BR" sz="24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4757416"/>
                  </a:ext>
                </a:extLst>
              </a:tr>
              <a:tr h="63790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ESTADUAL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174.563,75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197.438,76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-11,59%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196105"/>
                  </a:ext>
                </a:extLst>
              </a:tr>
              <a:tr h="70004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INVESTIMENTO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347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694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37EB594-FEA0-4A02-B20E-6784D0FD1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48680"/>
            <a:ext cx="79208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ORIGEM DOS RECURSOS DO FMS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7213F52-DF46-4516-90DA-562EB74D6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11284"/>
              </p:ext>
            </p:extLst>
          </p:nvPr>
        </p:nvGraphicFramePr>
        <p:xfrm>
          <a:off x="611560" y="1722172"/>
          <a:ext cx="7704856" cy="379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753993705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8602944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16919930"/>
                    </a:ext>
                  </a:extLst>
                </a:gridCol>
              </a:tblGrid>
              <a:tr h="7967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RECURSOS FMS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 Quadrimestre 2022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112772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TAXAS MUNICIPAIS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19.195,43             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0,46%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1479508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FEDERAL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1.276.640,96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30,69%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3636131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ESTADUAL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174.563,75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4,20%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8079380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TRANSF. PREFEITURA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2.690.000,00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64,66%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41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326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05599"/>
              </p:ext>
            </p:extLst>
          </p:nvPr>
        </p:nvGraphicFramePr>
        <p:xfrm>
          <a:off x="611560" y="1609338"/>
          <a:ext cx="7920879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893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Despesa Realizada em Exercícios Anteriores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Exercício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Empenhado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11.386.945,50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11.261.251,21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12.609.456,15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12.279.218,89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13.999.162,51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13.701.679,60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55576" y="54868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despesa orçamentária</a:t>
            </a:r>
          </a:p>
          <a:p>
            <a:pPr algn="ctr"/>
            <a:r>
              <a:rPr lang="pt-BR" sz="2400" dirty="0"/>
              <a:t>Lei 4.320/64, Art. 2°, § 1° e 2°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0512"/>
              </p:ext>
            </p:extLst>
          </p:nvPr>
        </p:nvGraphicFramePr>
        <p:xfrm>
          <a:off x="683568" y="4077072"/>
          <a:ext cx="7848871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6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Despesa até 1º Quadrimestre/2022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Despesa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6.343.470,74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3.970.041,75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Média Mensal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1.585.867,69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992.510,44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7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B1F21BE-64C9-46F5-A406-719C0E211974}"/>
              </a:ext>
            </a:extLst>
          </p:cNvPr>
          <p:cNvSpPr/>
          <p:nvPr/>
        </p:nvSpPr>
        <p:spPr>
          <a:xfrm>
            <a:off x="1115616" y="4046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AVALIAÇÃO POR RECURSO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25C1674-5BE6-46D6-9AB2-55CC0ED2C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2958"/>
              </p:ext>
            </p:extLst>
          </p:nvPr>
        </p:nvGraphicFramePr>
        <p:xfrm>
          <a:off x="575556" y="1196752"/>
          <a:ext cx="7992888" cy="332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6139500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3688306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323007366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RECEITA LIQUIDA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6715"/>
                  </a:ext>
                </a:extLst>
              </a:tr>
              <a:tr h="3015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VINCULADA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LIVRE 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14536"/>
                  </a:ext>
                </a:extLst>
              </a:tr>
              <a:tr h="2293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    10.915.949,29</a:t>
                      </a:r>
                    </a:p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16.747.426,97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27.663.376,26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6139230"/>
                  </a:ext>
                </a:extLst>
              </a:tr>
              <a:tr h="301556">
                <a:tc>
                  <a:txBody>
                    <a:bodyPr/>
                    <a:lstStyle/>
                    <a:p>
                      <a:pPr algn="ctr" fontAlgn="b"/>
                      <a:endParaRPr lang="pt-BR" sz="2800" b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39,46%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60,54%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9369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10668A2-100B-41F1-A405-7F397B6AAF88}"/>
              </a:ext>
            </a:extLst>
          </p:cNvPr>
          <p:cNvSpPr txBox="1"/>
          <p:nvPr/>
        </p:nvSpPr>
        <p:spPr>
          <a:xfrm>
            <a:off x="575556" y="4820959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*</a:t>
            </a:r>
            <a:r>
              <a:rPr lang="pt-BR" b="1" dirty="0"/>
              <a:t>RECEITA Vinculada: </a:t>
            </a:r>
            <a:r>
              <a:rPr lang="pt-BR" dirty="0"/>
              <a:t>Com aplicação destinada, exemplo de programas federais e estaduais, convênios...</a:t>
            </a:r>
          </a:p>
          <a:p>
            <a:pPr algn="just"/>
            <a:r>
              <a:rPr lang="pt-BR" b="1" dirty="0"/>
              <a:t>*RECEITA Livre:</a:t>
            </a:r>
            <a:r>
              <a:rPr lang="pt-BR" dirty="0"/>
              <a:t> Sem vinculação específica, porém, com aplicação dos percentuais mínimos em educação e saúde; </a:t>
            </a:r>
          </a:p>
        </p:txBody>
      </p:sp>
    </p:spTree>
    <p:extLst>
      <p:ext uri="{BB962C8B-B14F-4D97-AF65-F5344CB8AC3E}">
        <p14:creationId xmlns:p14="http://schemas.microsoft.com/office/powerpoint/2010/main" val="41821852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43770C3-D962-4E08-8FCD-58547A5818E5}"/>
              </a:ext>
            </a:extLst>
          </p:cNvPr>
          <p:cNvSpPr/>
          <p:nvPr/>
        </p:nvSpPr>
        <p:spPr>
          <a:xfrm>
            <a:off x="755576" y="79780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de recursos</a:t>
            </a:r>
          </a:p>
          <a:p>
            <a:pPr algn="ctr"/>
            <a:endParaRPr lang="pt-BR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85CFB05-74B8-414E-BBAC-5D1A8BFDA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50521"/>
              </p:ext>
            </p:extLst>
          </p:nvPr>
        </p:nvGraphicFramePr>
        <p:xfrm>
          <a:off x="683568" y="1667709"/>
          <a:ext cx="7704857" cy="4179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1485">
                  <a:extLst>
                    <a:ext uri="{9D8B030D-6E8A-4147-A177-3AD203B41FA5}">
                      <a16:colId xmlns:a16="http://schemas.microsoft.com/office/drawing/2014/main" val="2461916362"/>
                    </a:ext>
                  </a:extLst>
                </a:gridCol>
                <a:gridCol w="2406686">
                  <a:extLst>
                    <a:ext uri="{9D8B030D-6E8A-4147-A177-3AD203B41FA5}">
                      <a16:colId xmlns:a16="http://schemas.microsoft.com/office/drawing/2014/main" val="1453617987"/>
                    </a:ext>
                  </a:extLst>
                </a:gridCol>
                <a:gridCol w="2406686">
                  <a:extLst>
                    <a:ext uri="{9D8B030D-6E8A-4147-A177-3AD203B41FA5}">
                      <a16:colId xmlns:a16="http://schemas.microsoft.com/office/drawing/2014/main" val="3177422924"/>
                    </a:ext>
                  </a:extLst>
                </a:gridCol>
              </a:tblGrid>
              <a:tr h="5606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1º Quadrimestre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Liquidado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ano anterior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72723"/>
                  </a:ext>
                </a:extLst>
              </a:tr>
              <a:tr h="5606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3.366.388,67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9983576"/>
                  </a:ext>
                </a:extLst>
              </a:tr>
              <a:tr h="8373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3.461.506,00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+2,83%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106169"/>
                  </a:ext>
                </a:extLst>
              </a:tr>
              <a:tr h="8373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4.180.969,64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+20,78%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2160046"/>
                  </a:ext>
                </a:extLst>
              </a:tr>
              <a:tr h="8373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3.970.041,75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-5,04%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577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02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55576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12307"/>
              </p:ext>
            </p:extLst>
          </p:nvPr>
        </p:nvGraphicFramePr>
        <p:xfrm>
          <a:off x="467543" y="1634108"/>
          <a:ext cx="8208913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Manutenção das atividades da atenção básica em 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1.718.973,55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1.113.985,00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604.988,55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91631"/>
              </p:ext>
            </p:extLst>
          </p:nvPr>
        </p:nvGraphicFramePr>
        <p:xfrm>
          <a:off x="539553" y="4010372"/>
          <a:ext cx="8136903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do Programa ACS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466.788,29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188.001,30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278.786,99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067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76470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60786"/>
              </p:ext>
            </p:extLst>
          </p:nvPr>
        </p:nvGraphicFramePr>
        <p:xfrm>
          <a:off x="761181" y="1627771"/>
          <a:ext cx="7982767" cy="1801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7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do CAPS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112.336,43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4.758,97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7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107.577,46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87739"/>
              </p:ext>
            </p:extLst>
          </p:nvPr>
        </p:nvGraphicFramePr>
        <p:xfrm>
          <a:off x="755574" y="3861047"/>
          <a:ext cx="7848873" cy="201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Assistência Farmacêutica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282.025,89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204.858,43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77.167,46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06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807095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0681"/>
              </p:ext>
            </p:extLst>
          </p:nvPr>
        </p:nvGraphicFramePr>
        <p:xfrm>
          <a:off x="539552" y="1650876"/>
          <a:ext cx="8208913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do SAMU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  136.760,16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136.760,16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64952"/>
              </p:ext>
            </p:extLst>
          </p:nvPr>
        </p:nvGraphicFramePr>
        <p:xfrm>
          <a:off x="539552" y="3861048"/>
          <a:ext cx="8064896" cy="1564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do CEO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193.548,84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166.807,40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26.741,44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479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22360"/>
              </p:ext>
            </p:extLst>
          </p:nvPr>
        </p:nvGraphicFramePr>
        <p:xfrm>
          <a:off x="755575" y="1556792"/>
          <a:ext cx="763285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da Vigilância Sanitária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55.823,59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51.039,59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33473"/>
              </p:ext>
            </p:extLst>
          </p:nvPr>
        </p:nvGraphicFramePr>
        <p:xfrm>
          <a:off x="755575" y="3573016"/>
          <a:ext cx="7632850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da Vigilância Epidemiológica e ambiental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72.418,14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7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55.486,16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16.931,98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867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1013827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73982"/>
              </p:ext>
            </p:extLst>
          </p:nvPr>
        </p:nvGraphicFramePr>
        <p:xfrm>
          <a:off x="755575" y="1988840"/>
          <a:ext cx="7560841" cy="1566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de Media e Alta complexidade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931.366,86</a:t>
                      </a:r>
                    </a:p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801.437,03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129.929,83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60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66331"/>
              </p:ext>
            </p:extLst>
          </p:nvPr>
        </p:nvGraphicFramePr>
        <p:xfrm>
          <a:off x="899591" y="2276872"/>
          <a:ext cx="748883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5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 DESPESAS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3.970.041,75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2.676.878,45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1.293.163,30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83568" y="1095127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1º quadrimestre/2022</a:t>
            </a:r>
          </a:p>
        </p:txBody>
      </p:sp>
    </p:spTree>
    <p:extLst>
      <p:ext uri="{BB962C8B-B14F-4D97-AF65-F5344CB8AC3E}">
        <p14:creationId xmlns:p14="http://schemas.microsoft.com/office/powerpoint/2010/main" val="1073919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47667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APLICAÇÃO DE RECURSOS EM AÇÕES E SERVIÇOS PÚBLICOS DE SAÚDE</a:t>
            </a:r>
          </a:p>
          <a:p>
            <a:pPr algn="ctr"/>
            <a:r>
              <a:rPr lang="pt-BR" dirty="0"/>
              <a:t>ADCT, Art. 77, III e Emenda Constitucional n°29 de 13/09/2000</a:t>
            </a:r>
          </a:p>
          <a:p>
            <a:pPr algn="ctr"/>
            <a:r>
              <a:rPr lang="pt-BR" b="1" dirty="0"/>
              <a:t>Aplicação mínima de 15,00% da receita de impostos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31838"/>
              </p:ext>
            </p:extLst>
          </p:nvPr>
        </p:nvGraphicFramePr>
        <p:xfrm>
          <a:off x="421196" y="1916832"/>
          <a:ext cx="8229600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7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bruta de Impostos e Transferências (I)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18.933.478,71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por função/</a:t>
                      </a:r>
                      <a:r>
                        <a:rPr lang="pt-BR" sz="2000" dirty="0" err="1">
                          <a:effectLst/>
                        </a:rPr>
                        <a:t>subfunção</a:t>
                      </a:r>
                      <a:r>
                        <a:rPr lang="pt-BR" sz="2000" dirty="0">
                          <a:effectLst/>
                        </a:rPr>
                        <a:t> (II)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3.970.041,75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Deduções (III)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1.293.163,30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para efeito de cálculo (IV) = (II-III)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2.676.878,45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Mínimo a ser aplicado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2.840.021,81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Aplicado abaixo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(163.143,36)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Percentual aplicado = (IV) / (I) x 100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</a:rPr>
                        <a:t>14,14%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083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71650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APLICAÇÃO DE RECURSOS EM AÇÕES E SERVIÇOS PÚBLICOS DE SAÚDE</a:t>
            </a:r>
          </a:p>
          <a:p>
            <a:pPr algn="ctr"/>
            <a:r>
              <a:rPr lang="pt-BR" dirty="0"/>
              <a:t>ADCT, Art. 77, III e Emenda Constitucional n°29 de 13/09/2000</a:t>
            </a:r>
          </a:p>
          <a:p>
            <a:pPr algn="ctr"/>
            <a:r>
              <a:rPr lang="pt-BR" b="1" dirty="0"/>
              <a:t>Aplicação mínima de 15,00% da receita de impostos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5057673-32EE-4235-BBA8-4AB916C6D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27825"/>
              </p:ext>
            </p:extLst>
          </p:nvPr>
        </p:nvGraphicFramePr>
        <p:xfrm>
          <a:off x="539553" y="1988840"/>
          <a:ext cx="8136903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859">
                  <a:extLst>
                    <a:ext uri="{9D8B030D-6E8A-4147-A177-3AD203B41FA5}">
                      <a16:colId xmlns:a16="http://schemas.microsoft.com/office/drawing/2014/main" val="1306821098"/>
                    </a:ext>
                  </a:extLst>
                </a:gridCol>
                <a:gridCol w="1626413">
                  <a:extLst>
                    <a:ext uri="{9D8B030D-6E8A-4147-A177-3AD203B41FA5}">
                      <a16:colId xmlns:a16="http://schemas.microsoft.com/office/drawing/2014/main" val="1639668827"/>
                    </a:ext>
                  </a:extLst>
                </a:gridCol>
                <a:gridCol w="2762068">
                  <a:extLst>
                    <a:ext uri="{9D8B030D-6E8A-4147-A177-3AD203B41FA5}">
                      <a16:colId xmlns:a16="http://schemas.microsoft.com/office/drawing/2014/main" val="802452879"/>
                    </a:ext>
                  </a:extLst>
                </a:gridCol>
                <a:gridCol w="2015563">
                  <a:extLst>
                    <a:ext uri="{9D8B030D-6E8A-4147-A177-3AD203B41FA5}">
                      <a16:colId xmlns:a16="http://schemas.microsoft.com/office/drawing/2014/main" val="77147956"/>
                    </a:ext>
                  </a:extLst>
                </a:gridCol>
              </a:tblGrid>
              <a:tr h="11823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ANO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 1º QUAD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VALOR RECURSOS PROPRIO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 TOTAL GERAL APLICADO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90825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14,14%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2.676.878,45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3.970.041,75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0251497"/>
                  </a:ext>
                </a:extLst>
              </a:tr>
              <a:tr h="699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17,25%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2.432.121,66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4.180.969,64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3663490"/>
                  </a:ext>
                </a:extLst>
              </a:tr>
              <a:tr h="699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19,54%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2.314.757,62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3.461.506,02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17830"/>
                  </a:ext>
                </a:extLst>
              </a:tr>
              <a:tr h="4802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18,71%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2.211.863,51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3.366.388,67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956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343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12068"/>
              </p:ext>
            </p:extLst>
          </p:nvPr>
        </p:nvGraphicFramePr>
        <p:xfrm>
          <a:off x="1835696" y="2852936"/>
          <a:ext cx="5616624" cy="2155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5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Recursos aplicados com exames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470.410,76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COVID-19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373.091,54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Outros Exames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97.319,22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44186" y="83671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1º quadrimestre/2022</a:t>
            </a:r>
          </a:p>
          <a:p>
            <a:pPr algn="ctr"/>
            <a:endParaRPr lang="pt-BR" sz="2400" b="1" cap="all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D0676BE-B538-E0E4-7ED8-6FE7413E29D2}"/>
              </a:ext>
            </a:extLst>
          </p:cNvPr>
          <p:cNvSpPr txBox="1"/>
          <p:nvPr/>
        </p:nvSpPr>
        <p:spPr>
          <a:xfrm>
            <a:off x="1691680" y="170080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Recursos recebidos para COVID-19</a:t>
            </a:r>
          </a:p>
          <a:p>
            <a:pPr algn="ctr"/>
            <a:r>
              <a:rPr lang="pt-BR" sz="2400" b="1" dirty="0"/>
              <a:t>R$ 29.088,00</a:t>
            </a:r>
          </a:p>
        </p:txBody>
      </p:sp>
    </p:spTree>
    <p:extLst>
      <p:ext uri="{BB962C8B-B14F-4D97-AF65-F5344CB8AC3E}">
        <p14:creationId xmlns:p14="http://schemas.microsoft.com/office/powerpoint/2010/main" val="35013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D19E3C5-DB0F-4AA2-92BF-1FBDB463B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63817"/>
              </p:ext>
            </p:extLst>
          </p:nvPr>
        </p:nvGraphicFramePr>
        <p:xfrm>
          <a:off x="457200" y="1484784"/>
          <a:ext cx="8229600" cy="403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75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Comparativo da Receita Arrecadada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1º Quadrimestre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Exercício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Valores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2018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13.837.881,21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2019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14.360.912,16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15.034.001,67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17.518.963,52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27.663.376,26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298726396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F00BAE7A-CB0F-4F36-83AC-9A686FCF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8012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RECEITA ORÇAMENTÁRIA</a:t>
            </a:r>
            <a:br>
              <a:rPr lang="pt-BR" sz="280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t-BR" sz="2800" dirty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lang="pt-BR" sz="2800" dirty="0">
              <a:latin typeface="+mn-lt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D38A0B9-5B41-4F76-AFF6-7D1DB606C4A4}"/>
              </a:ext>
            </a:extLst>
          </p:cNvPr>
          <p:cNvSpPr txBox="1"/>
          <p:nvPr/>
        </p:nvSpPr>
        <p:spPr>
          <a:xfrm>
            <a:off x="7329978" y="34290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+ 3,78%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33D6EF-1143-4C8C-B77E-3B45D5BB490F}"/>
              </a:ext>
            </a:extLst>
          </p:cNvPr>
          <p:cNvSpPr txBox="1"/>
          <p:nvPr/>
        </p:nvSpPr>
        <p:spPr>
          <a:xfrm>
            <a:off x="7452320" y="40050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+ 4,69%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C147E3-BAAD-492A-A41B-DD85475CC9C9}"/>
              </a:ext>
            </a:extLst>
          </p:cNvPr>
          <p:cNvSpPr txBox="1"/>
          <p:nvPr/>
        </p:nvSpPr>
        <p:spPr>
          <a:xfrm>
            <a:off x="7358638" y="4509120"/>
            <a:ext cx="153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+ 16,53%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8E3624-7DBF-4F87-A557-52211D94E03F}"/>
              </a:ext>
            </a:extLst>
          </p:cNvPr>
          <p:cNvSpPr txBox="1"/>
          <p:nvPr/>
        </p:nvSpPr>
        <p:spPr>
          <a:xfrm>
            <a:off x="457200" y="5661248"/>
            <a:ext cx="814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*Média de crescimento nos últimos cinco anos de 16,58% (1º quadrimestre);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9A791F-EC65-4CF6-E206-E859DAEDC072}"/>
              </a:ext>
            </a:extLst>
          </p:cNvPr>
          <p:cNvSpPr txBox="1"/>
          <p:nvPr/>
        </p:nvSpPr>
        <p:spPr>
          <a:xfrm>
            <a:off x="7358638" y="4941168"/>
            <a:ext cx="153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+ 57,91%</a:t>
            </a:r>
          </a:p>
        </p:txBody>
      </p:sp>
    </p:spTree>
    <p:extLst>
      <p:ext uri="{BB962C8B-B14F-4D97-AF65-F5344CB8AC3E}">
        <p14:creationId xmlns:p14="http://schemas.microsoft.com/office/powerpoint/2010/main" val="4074367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65840" cy="5544616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4400" dirty="0">
                <a:solidFill>
                  <a:srgbClr val="FF0000"/>
                </a:solidFill>
              </a:rPr>
            </a:br>
            <a:br>
              <a:rPr lang="pt-BR" sz="4400" dirty="0">
                <a:solidFill>
                  <a:srgbClr val="FF0000"/>
                </a:solidFill>
              </a:rPr>
            </a:br>
            <a:r>
              <a:rPr lang="pt-BR" sz="4000" dirty="0">
                <a:solidFill>
                  <a:srgbClr val="FF0000"/>
                </a:solidFill>
              </a:rPr>
              <a:t>PRESTAÇÃO DE CONTAS</a:t>
            </a:r>
            <a:br>
              <a:rPr lang="pt-BR" sz="4000" dirty="0">
                <a:solidFill>
                  <a:srgbClr val="FF0000"/>
                </a:solidFill>
              </a:rPr>
            </a:br>
            <a:r>
              <a:rPr lang="pt-BR" sz="4000" dirty="0">
                <a:solidFill>
                  <a:srgbClr val="FF0000"/>
                </a:solidFill>
              </a:rPr>
              <a:t>1º QUADRIMESTRE/2022</a:t>
            </a:r>
            <a:br>
              <a:rPr lang="pt-BR" sz="4000" dirty="0">
                <a:solidFill>
                  <a:srgbClr val="FF0000"/>
                </a:solidFill>
              </a:rPr>
            </a:br>
            <a:br>
              <a:rPr lang="pt-BR" sz="2000" dirty="0"/>
            </a:br>
            <a:r>
              <a:rPr lang="pt-BR" sz="3100" dirty="0"/>
              <a:t>Poder Executivo Municipal</a:t>
            </a:r>
            <a:br>
              <a:rPr lang="pt-BR" sz="3100" dirty="0"/>
            </a:br>
            <a:r>
              <a:rPr lang="pt-BR" sz="3100" dirty="0"/>
              <a:t>Gestão do SUS Municipal</a:t>
            </a:r>
            <a:br>
              <a:rPr lang="pt-BR" sz="3100" dirty="0"/>
            </a:br>
            <a:r>
              <a:rPr lang="pt-BR" sz="3100" dirty="0"/>
              <a:t>MUNICÍPIO DE PALMITOS</a:t>
            </a:r>
            <a:br>
              <a:rPr lang="pt-BR" sz="4000" dirty="0"/>
            </a:br>
            <a:br>
              <a:rPr lang="pt-BR" sz="4000" dirty="0"/>
            </a:br>
            <a:r>
              <a:rPr lang="pt-BR" sz="2200" b="1" i="1" dirty="0">
                <a:solidFill>
                  <a:schemeClr val="tx1"/>
                </a:solidFill>
              </a:rPr>
              <a:t>Elaboração:</a:t>
            </a:r>
            <a:br>
              <a:rPr lang="pt-BR" sz="22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MÁRCIA SPIELMANN</a:t>
            </a:r>
            <a:br>
              <a:rPr lang="pt-BR" sz="20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CONTADORA CRC/SC 25.666/O-2</a:t>
            </a:r>
            <a:br>
              <a:rPr lang="pt-BR" sz="20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e-mail: contabilidadegeral@palmitos.sc.gov.br</a:t>
            </a:r>
            <a:br>
              <a:rPr lang="pt-BR" sz="2000" b="1" i="1" dirty="0">
                <a:solidFill>
                  <a:schemeClr val="tx1"/>
                </a:solidFill>
              </a:rPr>
            </a:br>
            <a:endParaRPr lang="pt-BR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85B3A3BA-8984-40F6-A72D-5CFF663C0E01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305800" cy="64807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ARRECADAÇÃO TOTAL</a:t>
            </a:r>
          </a:p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1º Quadrimestre 2022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38D5116-0475-48E8-95FF-12C56FF4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12710"/>
              </p:ext>
            </p:extLst>
          </p:nvPr>
        </p:nvGraphicFramePr>
        <p:xfrm>
          <a:off x="539552" y="1556792"/>
          <a:ext cx="7848872" cy="4498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1907236109"/>
                    </a:ext>
                  </a:extLst>
                </a:gridCol>
                <a:gridCol w="1835115">
                  <a:extLst>
                    <a:ext uri="{9D8B030D-6E8A-4147-A177-3AD203B41FA5}">
                      <a16:colId xmlns:a16="http://schemas.microsoft.com/office/drawing/2014/main" val="1198252160"/>
                    </a:ext>
                  </a:extLst>
                </a:gridCol>
                <a:gridCol w="1189221">
                  <a:extLst>
                    <a:ext uri="{9D8B030D-6E8A-4147-A177-3AD203B41FA5}">
                      <a16:colId xmlns:a16="http://schemas.microsoft.com/office/drawing/2014/main" val="325761351"/>
                    </a:ext>
                  </a:extLst>
                </a:gridCol>
              </a:tblGrid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27.663.376,26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82,63%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05803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Contribuição melhorias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2.438.584,29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8,82%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01897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COSIP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370.752,52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825632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867.712,89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440597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1.061,35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52935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19.063.779,16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68,91%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100579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116.486,05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18262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Capital (Investimento)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4.805.000,00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17,37%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61007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ARRECADADO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27.663.376,26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9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0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85B3A3BA-8984-40F6-A72D-5CFF663C0E01}"/>
              </a:ext>
            </a:extLst>
          </p:cNvPr>
          <p:cNvSpPr txBox="1">
            <a:spLocks/>
          </p:cNvSpPr>
          <p:nvPr/>
        </p:nvSpPr>
        <p:spPr>
          <a:xfrm>
            <a:off x="457200" y="692696"/>
            <a:ext cx="8305800" cy="64807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ARRECADAÇÃO TOTAL</a:t>
            </a:r>
          </a:p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1º Quadrimestre 2022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38D5116-0475-48E8-95FF-12C56FF4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4074"/>
              </p:ext>
            </p:extLst>
          </p:nvPr>
        </p:nvGraphicFramePr>
        <p:xfrm>
          <a:off x="539552" y="1340768"/>
          <a:ext cx="7848872" cy="4498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1907236109"/>
                    </a:ext>
                  </a:extLst>
                </a:gridCol>
                <a:gridCol w="1835115">
                  <a:extLst>
                    <a:ext uri="{9D8B030D-6E8A-4147-A177-3AD203B41FA5}">
                      <a16:colId xmlns:a16="http://schemas.microsoft.com/office/drawing/2014/main" val="1198252160"/>
                    </a:ext>
                  </a:extLst>
                </a:gridCol>
                <a:gridCol w="1189221">
                  <a:extLst>
                    <a:ext uri="{9D8B030D-6E8A-4147-A177-3AD203B41FA5}">
                      <a16:colId xmlns:a16="http://schemas.microsoft.com/office/drawing/2014/main" val="325761351"/>
                    </a:ext>
                  </a:extLst>
                </a:gridCol>
              </a:tblGrid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4.805.000,00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17,37%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05803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Educação/ Equipamentos de Informática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01897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Educação/ Revitalização de Parques Infantis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825632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Pavimentação asfáltica rural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440597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Retroescavadeira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52935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Trator esteira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100579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Caminhão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18262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Recuperação Rodovia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1949859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veículos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127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61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221739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despesa orçamentária</a:t>
            </a:r>
          </a:p>
          <a:p>
            <a:pPr algn="ctr"/>
            <a:r>
              <a:rPr lang="pt-BR" sz="2000" dirty="0"/>
              <a:t>Lei 4.320/64, Art. 2°, § 1° e 2°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95148"/>
              </p:ext>
            </p:extLst>
          </p:nvPr>
        </p:nvGraphicFramePr>
        <p:xfrm>
          <a:off x="457200" y="3861048"/>
          <a:ext cx="8229600" cy="1956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7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Despesa até 1º Quadrimestre/2022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Despesa Orçamentária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39.360.103,79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</a:rPr>
                        <a:t>20.564.577,70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Média Mensal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  <a:latin typeface="+mn-lt"/>
                        </a:rPr>
                        <a:t>5.141.144,43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74549"/>
              </p:ext>
            </p:extLst>
          </p:nvPr>
        </p:nvGraphicFramePr>
        <p:xfrm>
          <a:off x="539552" y="1052736"/>
          <a:ext cx="8147248" cy="2678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0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Despesa Realizada em Exercícios Anteriores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Exercício 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Empenhado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Liquidado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2019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50.841.280,54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45.780.250,58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2020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49.611.668,70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44.606.463,27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2021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56.968.555,51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49.905.622,84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Orçamento 2022</a:t>
                      </a:r>
                    </a:p>
                  </a:txBody>
                  <a:tcPr marL="63500" marR="63500" marT="12700" marB="1270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61.338.300,00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593998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/>
              <a:t>Obs.: Empenhado 64,17% do valor autorizado para 2022;</a:t>
            </a:r>
          </a:p>
          <a:p>
            <a:pPr algn="ctr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85655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ED406-9CEA-4FD4-98FA-C60F3DE1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996720"/>
          </a:xfrm>
        </p:spPr>
        <p:txBody>
          <a:bodyPr>
            <a:noAutofit/>
          </a:bodyPr>
          <a:lstStyle/>
          <a:p>
            <a:pPr algn="ctr"/>
            <a:br>
              <a:rPr lang="pt-BR" sz="2800" b="1" cap="all" dirty="0">
                <a:latin typeface="+mn-lt"/>
              </a:rPr>
            </a:br>
            <a:r>
              <a:rPr lang="pt-BR" sz="2800" b="1" cap="all" dirty="0">
                <a:latin typeface="+mn-lt"/>
              </a:rPr>
              <a:t>despesa orçamentária</a:t>
            </a:r>
            <a:br>
              <a:rPr lang="pt-BR" sz="2800" b="1" cap="all" dirty="0">
                <a:latin typeface="+mn-lt"/>
              </a:rPr>
            </a:br>
            <a:r>
              <a:rPr lang="pt-BR" sz="2800" dirty="0">
                <a:latin typeface="+mn-lt"/>
              </a:rPr>
              <a:t>Lei 4.320/64, Art. 2°, § 1° e 2°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2351CA9-66C2-4F47-801D-EEB0D824A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873119"/>
              </p:ext>
            </p:extLst>
          </p:nvPr>
        </p:nvGraphicFramePr>
        <p:xfrm>
          <a:off x="457200" y="1484784"/>
          <a:ext cx="8229600" cy="4320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3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Comparativo da Despesa Liquidada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1º Quadrimestre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Exercício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Valores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11.998.722,88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12.968.386,29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13.222.670,33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20.564.577,70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0AC3551-E73D-4D84-AF5B-C8933A18E77D}"/>
              </a:ext>
            </a:extLst>
          </p:cNvPr>
          <p:cNvSpPr txBox="1"/>
          <p:nvPr/>
        </p:nvSpPr>
        <p:spPr>
          <a:xfrm>
            <a:off x="7344308" y="5316183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+55,53%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598B5C-9E41-4EF7-AE88-168E704930E9}"/>
              </a:ext>
            </a:extLst>
          </p:cNvPr>
          <p:cNvSpPr txBox="1"/>
          <p:nvPr/>
        </p:nvSpPr>
        <p:spPr>
          <a:xfrm>
            <a:off x="7452320" y="4148265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+5,83%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A1AE3F0-DEF1-460F-8B63-9617FEDD9FFD}"/>
              </a:ext>
            </a:extLst>
          </p:cNvPr>
          <p:cNvSpPr txBox="1"/>
          <p:nvPr/>
        </p:nvSpPr>
        <p:spPr>
          <a:xfrm>
            <a:off x="7452320" y="4681737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+4,13%</a:t>
            </a:r>
          </a:p>
        </p:txBody>
      </p:sp>
    </p:spTree>
    <p:extLst>
      <p:ext uri="{BB962C8B-B14F-4D97-AF65-F5344CB8AC3E}">
        <p14:creationId xmlns:p14="http://schemas.microsoft.com/office/powerpoint/2010/main" val="3759268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6012</TotalTime>
  <Words>2404</Words>
  <Application>Microsoft Office PowerPoint</Application>
  <PresentationFormat>Apresentação na tela (4:3)</PresentationFormat>
  <Paragraphs>805</Paragraphs>
  <Slides>50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7" baseType="lpstr">
      <vt:lpstr>Arial</vt:lpstr>
      <vt:lpstr>Arial Black</vt:lpstr>
      <vt:lpstr>Bahnschrift SemiBold</vt:lpstr>
      <vt:lpstr>Calibri</vt:lpstr>
      <vt:lpstr>Constantia</vt:lpstr>
      <vt:lpstr>Wingdings 2</vt:lpstr>
      <vt:lpstr>Fluxo</vt:lpstr>
      <vt:lpstr>ESTADO de Santa Catarina MUNICÍPIO DE Palmitos  prestação de contas  do poder executivo MUNICIPAL 1º Quadrimestre/2022  AVALIAÇÃO DO CUMPRIMENTO DAS METAS FISCAIS (lei complementar nº 101/2000);       aplicação de recursos em ações de saúde pública (lei complementar nº 141/2012); </vt:lpstr>
      <vt:lpstr>Apresentação do PowerPoint</vt:lpstr>
      <vt:lpstr>Apresentação do PowerPoint</vt:lpstr>
      <vt:lpstr>Apresentação do PowerPoint</vt:lpstr>
      <vt:lpstr>RECEITA ORÇAMENTÁRIA Lei 4.320/64, Art. 2°, § 1° e 2°</vt:lpstr>
      <vt:lpstr>Apresentação do PowerPoint</vt:lpstr>
      <vt:lpstr>Apresentação do PowerPoint</vt:lpstr>
      <vt:lpstr>Apresentação do PowerPoint</vt:lpstr>
      <vt:lpstr> despesa orçamentária Lei 4.320/64, Art. 2°, § 1° e 2°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PRESTAÇÃO DE CONTAS 1º QUADRIMESTRE/2022  Poder Executivo Municipal Gestão do SUS Municipal MUNICÍPIO DE PALMITOS  Elaboração: MÁRCIA SPIELMANN CONTADORA CRC/SC 25.666/O-2 e-mail: contabilidadegeral@palmitos.sc.gov.br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Palmitos  AUDIÊNCIA PÚBLICA DE AVALIAÇÃO DO CUMPRIMENTO DAS METAS FISCAIS  3º Quadrimestre/2016</dc:title>
  <dc:creator>ContabilidadeMestre</dc:creator>
  <cp:lastModifiedBy>Usuario</cp:lastModifiedBy>
  <cp:revision>870</cp:revision>
  <dcterms:created xsi:type="dcterms:W3CDTF">2017-02-17T18:03:18Z</dcterms:created>
  <dcterms:modified xsi:type="dcterms:W3CDTF">2022-05-25T19:09:45Z</dcterms:modified>
</cp:coreProperties>
</file>