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1" r:id="rId2"/>
  </p:sldMasterIdLst>
  <p:notesMasterIdLst>
    <p:notesMasterId r:id="rId29"/>
  </p:notesMasterIdLst>
  <p:handoutMasterIdLst>
    <p:handoutMasterId r:id="rId30"/>
  </p:handoutMasterIdLst>
  <p:sldIdLst>
    <p:sldId id="256" r:id="rId3"/>
    <p:sldId id="257" r:id="rId4"/>
    <p:sldId id="284" r:id="rId5"/>
    <p:sldId id="261" r:id="rId6"/>
    <p:sldId id="290" r:id="rId7"/>
    <p:sldId id="291" r:id="rId8"/>
    <p:sldId id="263" r:id="rId9"/>
    <p:sldId id="265" r:id="rId10"/>
    <p:sldId id="266" r:id="rId11"/>
    <p:sldId id="269" r:id="rId12"/>
    <p:sldId id="293" r:id="rId13"/>
    <p:sldId id="287" r:id="rId14"/>
    <p:sldId id="289" r:id="rId15"/>
    <p:sldId id="286" r:id="rId16"/>
    <p:sldId id="288" r:id="rId17"/>
    <p:sldId id="295" r:id="rId18"/>
    <p:sldId id="297" r:id="rId19"/>
    <p:sldId id="298" r:id="rId20"/>
    <p:sldId id="299" r:id="rId21"/>
    <p:sldId id="300" r:id="rId22"/>
    <p:sldId id="301" r:id="rId23"/>
    <p:sldId id="302" r:id="rId24"/>
    <p:sldId id="296" r:id="rId25"/>
    <p:sldId id="285" r:id="rId26"/>
    <p:sldId id="278" r:id="rId27"/>
    <p:sldId id="294" r:id="rId2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58725-1C54-4B78-85E9-FFDC3FFBE708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DB2D0-7F3B-4A66-B5C8-A72840C281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300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AE4D5-25AC-455B-B456-2F866B39C167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D92B7-9CA7-4BF9-9BB4-157D4848B3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046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66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46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481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366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280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43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692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95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03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752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661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878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0161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241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50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435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4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 userDrawn="1"/>
        </p:nvSpPr>
        <p:spPr>
          <a:xfrm>
            <a:off x="2393840" y="698010"/>
            <a:ext cx="7755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cap="all" dirty="0">
                <a:latin typeface="arial" panose="020B0604020202020204" pitchFamily="34" charset="0"/>
              </a:rPr>
              <a:t>       MUNICÍPIO DE </a:t>
            </a:r>
            <a:r>
              <a:rPr lang="pt-BR" sz="3200" b="1" cap="none" dirty="0">
                <a:latin typeface="arial" panose="020B0604020202020204" pitchFamily="34" charset="0"/>
              </a:rPr>
              <a:t>PALMITOS</a:t>
            </a:r>
            <a:r>
              <a:rPr lang="pt-BR" sz="3200" b="1" cap="none" baseline="0" dirty="0">
                <a:latin typeface="arial" panose="020B0604020202020204" pitchFamily="34" charset="0"/>
              </a:rPr>
              <a:t> </a:t>
            </a:r>
            <a:endParaRPr lang="pt-BR" sz="3200" b="1" dirty="0">
              <a:latin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474" y="318391"/>
            <a:ext cx="1120652" cy="134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93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19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32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21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68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27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13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C531-5328-46E5-ACC9-2EF6AC6E3999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1F024-B416-4F75-8AB3-1126A5889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833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73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6F81-7835-4E11-8B37-FD61A88EB52F}" type="datetimeFigureOut">
              <a:rPr lang="pt-BR" smtClean="0"/>
              <a:t>13/10/2022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D619C-106E-44A0-9376-4B8BA1324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58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0070C0"/>
                </a:solidFill>
              </a:rPr>
              <a:t>AUDIÊNCIA PÚBLICA</a:t>
            </a:r>
            <a:br>
              <a:rPr lang="pt-BR" b="1" dirty="0">
                <a:solidFill>
                  <a:srgbClr val="0070C0"/>
                </a:solidFill>
              </a:rPr>
            </a:br>
            <a:r>
              <a:rPr lang="pt-BR" sz="3200" b="1" dirty="0">
                <a:latin typeface="+mn-lt"/>
                <a:ea typeface="+mn-ea"/>
                <a:cs typeface="+mn-cs"/>
              </a:rPr>
              <a:t>29 DE SETEMBRO DE 2022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499812"/>
            <a:ext cx="9144000" cy="1655762"/>
          </a:xfrm>
        </p:spPr>
        <p:txBody>
          <a:bodyPr>
            <a:normAutofit/>
          </a:bodyPr>
          <a:lstStyle/>
          <a:p>
            <a:r>
              <a:rPr lang="pt-BR" sz="3200" b="1" dirty="0"/>
              <a:t>LEI DE DIRETRIZES ORÇAMENTÁRIAS – 2023</a:t>
            </a:r>
          </a:p>
          <a:p>
            <a:r>
              <a:rPr lang="pt-BR" sz="3200" b="1" dirty="0"/>
              <a:t>LEI ORÇAMENTÁRIA ANUAL - 2023</a:t>
            </a:r>
          </a:p>
        </p:txBody>
      </p:sp>
      <p:sp>
        <p:nvSpPr>
          <p:cNvPr id="6" name="Retângulo 5"/>
          <p:cNvSpPr/>
          <p:nvPr/>
        </p:nvSpPr>
        <p:spPr>
          <a:xfrm>
            <a:off x="2488768" y="1015489"/>
            <a:ext cx="7755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cap="all" dirty="0">
                <a:latin typeface="arial" panose="020B0604020202020204" pitchFamily="34" charset="0"/>
              </a:rPr>
              <a:t>       MUNICÍPIO DE PALMITOS</a:t>
            </a:r>
            <a:endParaRPr lang="pt-BR" sz="3200" b="1" dirty="0">
              <a:latin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902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87779" y="1155548"/>
            <a:ext cx="109229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ANEXOS </a:t>
            </a:r>
          </a:p>
          <a:p>
            <a:pPr lvl="1"/>
            <a:endParaRPr lang="pt-PT" sz="2000" dirty="0"/>
          </a:p>
          <a:p>
            <a:pPr lvl="1"/>
            <a:r>
              <a:rPr lang="pt-PT" sz="2000" dirty="0"/>
              <a:t>As Metas Fiscais são a forma mais clara para o planejamento de receitas e despesas. Sua ação volta-se para a gestão fiscal, executada de forma transparente, prevendo riscos fiscais, corrigindo desvios que põem em risco o equilíbrio das contas públicas, impondo limites e condições que tangem a seguridade social, entre outros.</a:t>
            </a:r>
          </a:p>
          <a:p>
            <a:pPr lvl="1"/>
            <a:endParaRPr lang="pt-BR" sz="2000" dirty="0"/>
          </a:p>
          <a:p>
            <a:pPr lvl="0"/>
            <a:r>
              <a:rPr lang="pt-PT" sz="2000" b="1" dirty="0"/>
              <a:t>Objetivo</a:t>
            </a:r>
            <a:endParaRPr lang="pt-BR" sz="2000" dirty="0"/>
          </a:p>
          <a:p>
            <a:pPr lvl="1"/>
            <a:r>
              <a:rPr lang="pt-PT" sz="2000" dirty="0"/>
              <a:t>Controlar os gastos da gestão pública, promovendo a economia de recursos e a redução de desperdícios. Em busca do equilíbrio fiscal e da administração eficiente, a meta fiscal limita valores e dá diretrizes para o gasto prioritário e para a eficiência</a:t>
            </a:r>
            <a:endParaRPr lang="pt-BR" sz="2000" dirty="0"/>
          </a:p>
          <a:p>
            <a:endParaRPr lang="pt-BR" sz="2000" b="1" dirty="0"/>
          </a:p>
        </p:txBody>
      </p:sp>
      <p:sp>
        <p:nvSpPr>
          <p:cNvPr id="2" name="Retângulo 1"/>
          <p:cNvSpPr/>
          <p:nvPr/>
        </p:nvSpPr>
        <p:spPr>
          <a:xfrm>
            <a:off x="3231963" y="567636"/>
            <a:ext cx="3023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08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87779" y="1155548"/>
            <a:ext cx="1092292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ANEXOS FISCAIS</a:t>
            </a:r>
          </a:p>
          <a:p>
            <a:endParaRPr lang="pt-BR" b="1" dirty="0"/>
          </a:p>
          <a:p>
            <a:r>
              <a:rPr lang="pt-BR" b="1" dirty="0"/>
              <a:t>RECEITA TOTAL: </a:t>
            </a:r>
            <a:r>
              <a:rPr lang="pt-BR" dirty="0"/>
              <a:t>Corresponde ao total da arrecadação tributária, impostos e contribuições, e demais receitas arrecadadas pela Administração Pública. </a:t>
            </a:r>
          </a:p>
          <a:p>
            <a:endParaRPr lang="pt-BR" dirty="0"/>
          </a:p>
          <a:p>
            <a:r>
              <a:rPr lang="pt-BR" b="1" dirty="0"/>
              <a:t>RECEITAS PRIMÁRIAS: </a:t>
            </a:r>
            <a:r>
              <a:rPr lang="pt-BR" dirty="0"/>
              <a:t>São todas as receitas excluindo aquelas provenientes de operações de crédito e decorrentes de aplicações financeiras</a:t>
            </a:r>
          </a:p>
          <a:p>
            <a:endParaRPr lang="pt-BR" b="1" dirty="0"/>
          </a:p>
          <a:p>
            <a:r>
              <a:rPr lang="pt-BR" b="1" dirty="0"/>
              <a:t>DESPESA TOTAL: </a:t>
            </a:r>
            <a:r>
              <a:rPr lang="pt-BR" dirty="0"/>
              <a:t>Corresponde ao total das despesas. </a:t>
            </a:r>
          </a:p>
          <a:p>
            <a:endParaRPr lang="pt-BR" dirty="0"/>
          </a:p>
          <a:p>
            <a:r>
              <a:rPr lang="pt-BR" b="1" dirty="0"/>
              <a:t>DESPESAS PRIMÁRIAS: </a:t>
            </a:r>
            <a:r>
              <a:rPr lang="pt-BR" dirty="0"/>
              <a:t>São todas as despesas, excluindo os juros e de amortização da dívida.</a:t>
            </a:r>
          </a:p>
          <a:p>
            <a:endParaRPr lang="pt-BR" dirty="0"/>
          </a:p>
          <a:p>
            <a:r>
              <a:rPr lang="pt-BR" b="1" dirty="0"/>
              <a:t>RESULTADO PRIMÁRIO: </a:t>
            </a:r>
            <a:r>
              <a:rPr lang="pt-BR" dirty="0"/>
              <a:t>O resultado primário representa a diferença entre as receitas e as despesas primárias (não financeiras). OBS: Se positivo, houve economia para pagamento de juros e amortização, se negativo, representa o aumento da dívida. </a:t>
            </a:r>
          </a:p>
          <a:p>
            <a:endParaRPr lang="pt-BR" dirty="0"/>
          </a:p>
          <a:p>
            <a:r>
              <a:rPr lang="pt-BR" b="1" dirty="0"/>
              <a:t>RESULTADO NOMINAL: </a:t>
            </a:r>
            <a:r>
              <a:rPr lang="pt-BR" dirty="0"/>
              <a:t>Representa a diferença entre o saldo da dívida fiscal líquida em 31 de dezembro de determinado ano em relação ao apurado em 31 de dezembro do ano anterior. OBS: Se negativo, redução da dívida. Se positivo, crescimento da dívida.</a:t>
            </a:r>
            <a:endParaRPr lang="pt-BR" b="1" dirty="0"/>
          </a:p>
          <a:p>
            <a:endParaRPr lang="pt-BR" sz="2000" b="1" dirty="0"/>
          </a:p>
        </p:txBody>
      </p:sp>
      <p:sp>
        <p:nvSpPr>
          <p:cNvPr id="2" name="Retângulo 1"/>
          <p:cNvSpPr/>
          <p:nvPr/>
        </p:nvSpPr>
        <p:spPr>
          <a:xfrm>
            <a:off x="3231963" y="567636"/>
            <a:ext cx="3087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 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162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49762" y="3096763"/>
            <a:ext cx="10029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ELABORAÇÃO E DISCUSSÃO DA LEI ORÇAMENTÁRIA ANUAL - 2023</a:t>
            </a:r>
            <a:endParaRPr lang="pt-BR" sz="3600" dirty="0">
              <a:solidFill>
                <a:srgbClr val="0070C0"/>
              </a:solidFill>
            </a:endParaRPr>
          </a:p>
          <a:p>
            <a:endParaRPr lang="pt-BR" sz="3600" dirty="0">
              <a:solidFill>
                <a:srgbClr val="0070C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75999" y="501134"/>
            <a:ext cx="3087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 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20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12811" y="1219641"/>
            <a:ext cx="10922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METODOLOGIA PARA PREVISÃO DAS RECEITAS</a:t>
            </a:r>
          </a:p>
          <a:p>
            <a:endParaRPr lang="pt-BR" b="1" dirty="0"/>
          </a:p>
          <a:p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1042588" y="2024904"/>
            <a:ext cx="9827663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500" dirty="0"/>
              <a:t>A metodologia utilizada para a previsão das receitas para 2023 foi baseada no modelo de média ajustada. Esse modelo utiliza a média de arrecadação do último exercício, levando em conta o comportamento das diferentes fontes de recursos, corrigido por parâmetros de preço, legislação, as mudanças na alíquota ou na base de cálculo de receitas, tarifas públicas e receitas tributárias, decorrentes de ajustes na legislação ou nos contratos públicos. </a:t>
            </a:r>
          </a:p>
          <a:p>
            <a:pPr algn="just"/>
            <a:endParaRPr lang="pt-BR" sz="2500" dirty="0"/>
          </a:p>
          <a:p>
            <a:pPr algn="just"/>
            <a:r>
              <a:rPr lang="pt-BR" sz="2500" dirty="0"/>
              <a:t>Mesmo utilizando-se a média ajustada da arrecadação, existem incertezas sobre os impactos da pandemia na economia e na arrecadação também durante o exercício de 2023.</a:t>
            </a:r>
          </a:p>
        </p:txBody>
      </p:sp>
      <p:sp>
        <p:nvSpPr>
          <p:cNvPr id="2" name="Retângulo 1"/>
          <p:cNvSpPr/>
          <p:nvPr/>
        </p:nvSpPr>
        <p:spPr>
          <a:xfrm>
            <a:off x="2175000" y="447678"/>
            <a:ext cx="3087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 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868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813824"/>
            <a:ext cx="10922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RECEITAS 2023</a:t>
            </a:r>
          </a:p>
          <a:p>
            <a:endParaRPr lang="pt-BR" b="1" dirty="0"/>
          </a:p>
          <a:p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600196" y="444492"/>
            <a:ext cx="3023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186669"/>
              </p:ext>
            </p:extLst>
          </p:nvPr>
        </p:nvGraphicFramePr>
        <p:xfrm>
          <a:off x="474931" y="1611018"/>
          <a:ext cx="10976434" cy="47857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9401">
                  <a:extLst>
                    <a:ext uri="{9D8B030D-6E8A-4147-A177-3AD203B41FA5}">
                      <a16:colId xmlns:a16="http://schemas.microsoft.com/office/drawing/2014/main" val="612898531"/>
                    </a:ext>
                  </a:extLst>
                </a:gridCol>
                <a:gridCol w="5477855">
                  <a:extLst>
                    <a:ext uri="{9D8B030D-6E8A-4147-A177-3AD203B41FA5}">
                      <a16:colId xmlns:a16="http://schemas.microsoft.com/office/drawing/2014/main" val="2469503581"/>
                    </a:ext>
                  </a:extLst>
                </a:gridCol>
                <a:gridCol w="2179178">
                  <a:extLst>
                    <a:ext uri="{9D8B030D-6E8A-4147-A177-3AD203B41FA5}">
                      <a16:colId xmlns:a16="http://schemas.microsoft.com/office/drawing/2014/main" val="3331208307"/>
                    </a:ext>
                  </a:extLst>
                </a:gridCol>
              </a:tblGrid>
              <a:tr h="24982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MUNICIPIO DE PALMITOS - PREFEITURA</a:t>
                      </a:r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76.684.716,26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1431832061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1.1.0.0.00.0.0.00.00.00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Impostos, Taxas e Contribuições de Melhoria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11.794.600,00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2046126599"/>
                  </a:ext>
                </a:extLst>
              </a:tr>
              <a:tr h="288973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Contribuições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475746531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Patrimonial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377.679,26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4211596126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de Serviços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17.165,00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278717954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Transferências Correntes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74.736.660,00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2423866545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9.1.7.0.0.00.0.0.00.00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(R)DEDUCOES RECEITA TRANSFERÊNCIA CORRENTE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-11.960.288,00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1966670515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Outras Receitas Correntes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492.500,00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3875073535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Alienação de Bens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26.400,00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3770780133"/>
                  </a:ext>
                </a:extLst>
              </a:tr>
              <a:tr h="24982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2 - FUNDO MUNICIPAL DE SAUDE DE PALMITOS</a:t>
                      </a:r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6.738.950,00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3911243658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Impostos, Taxas e Contribuições de Melhoria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893496872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Patrimonial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117.950,00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3441190177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Transferências Correntes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6.349.000,00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1169576477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Alienação de Bens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1087057196"/>
                  </a:ext>
                </a:extLst>
              </a:tr>
              <a:tr h="249821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5 - FUNDO MUNICIPAL DE ASSISTENCIA SOCIAL DE PALMITOS 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509.900,00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24509251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Patrimonial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434949622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Transferências Correntes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440.700,00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2979440944"/>
                  </a:ext>
                </a:extLst>
              </a:tr>
              <a:tr h="24982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2.4.0.0.00.0.0.00.00.00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Transferências de Capital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1579820036"/>
                  </a:ext>
                </a:extLst>
              </a:tr>
              <a:tr h="2498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8055" marR="8055" marT="805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83.933.566,26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55" marR="8055" marT="8055" marB="0"/>
                </a:tc>
                <a:extLst>
                  <a:ext uri="{0D108BD9-81ED-4DB2-BD59-A6C34878D82A}">
                    <a16:rowId xmlns:a16="http://schemas.microsoft.com/office/drawing/2014/main" val="214535979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580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98269" y="1305099"/>
            <a:ext cx="10922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METODOLOGIA PARA FIXAÇÃO DAS DESPESAS</a:t>
            </a:r>
          </a:p>
          <a:p>
            <a:endParaRPr lang="pt-BR" b="1" dirty="0"/>
          </a:p>
          <a:p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974221" y="2690336"/>
            <a:ext cx="982766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000" dirty="0"/>
              <a:t>Após a fixação da receita, define-se em ordem prioritária as despesas com educação, saúde, assistência social, pessoal e encargos, manutenção, obras em andamento e novos investimentos, observada a execução dos exercícios anteriores, e das novas demandas para os exercícios futuros.</a:t>
            </a:r>
          </a:p>
        </p:txBody>
      </p:sp>
      <p:sp>
        <p:nvSpPr>
          <p:cNvPr id="2" name="Retângulo 1"/>
          <p:cNvSpPr/>
          <p:nvPr/>
        </p:nvSpPr>
        <p:spPr>
          <a:xfrm>
            <a:off x="2260458" y="459570"/>
            <a:ext cx="3087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 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77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33004" y="401759"/>
            <a:ext cx="10922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70C0"/>
                </a:solidFill>
              </a:rPr>
              <a:t>DESPESAS 2023 POR AÇÕES</a:t>
            </a:r>
          </a:p>
          <a:p>
            <a:endParaRPr lang="pt-BR" sz="2400" b="1" dirty="0"/>
          </a:p>
          <a:p>
            <a:endParaRPr lang="pt-BR" sz="16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922036"/>
              </p:ext>
            </p:extLst>
          </p:nvPr>
        </p:nvGraphicFramePr>
        <p:xfrm>
          <a:off x="1435693" y="1213499"/>
          <a:ext cx="9725114" cy="4786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64907">
                  <a:extLst>
                    <a:ext uri="{9D8B030D-6E8A-4147-A177-3AD203B41FA5}">
                      <a16:colId xmlns:a16="http://schemas.microsoft.com/office/drawing/2014/main" val="4264567233"/>
                    </a:ext>
                  </a:extLst>
                </a:gridCol>
                <a:gridCol w="1960207">
                  <a:extLst>
                    <a:ext uri="{9D8B030D-6E8A-4147-A177-3AD203B41FA5}">
                      <a16:colId xmlns:a16="http://schemas.microsoft.com/office/drawing/2014/main" val="1365255333"/>
                    </a:ext>
                  </a:extLst>
                </a:gridCol>
              </a:tblGrid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Ação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2023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3755474518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02.00 - GABINETE DO PREFEITO E VICE-PREFEITO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3803213802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1.050 - AQUISIÇÃO DE VEÍCULO PARA GABINETE DO PREFEITO E VICE PREFEITO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1900981524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2.003 - MANUTENÇÃO DO GABINETE DO PREFEITO E VICE-PREFEITO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1.090.000,00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3641707915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2.004 - MANUTENÇÃO DAS ATIVIDADES DO CONTROLE INTERNO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238974503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2.069 - DEFESA CIVIL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98591591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2.071 - MANUTENÇÃO DAS ATIVIDADES DO CONSELHO TUTELAR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355.500,00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3747939137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03.00 - SECRETARIA DE ADMINISTRAÇÃO, FINANÇAS E PLANEJ.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944741188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0.001 - AMORTIZAÇÃO DA DÍVIDA  PÚBLICA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2106886423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0.002 - SENTENÇAS JUDICIAIS E PRECATORIOS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180108925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0.003 - CONTRIBUIÇÃO PASEP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3143044206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0.004 - APOSENTADOS E PENSIONISTAS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3305782033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1.009 - AQUISIÇÃO DE VEÍCULO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1136842108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1.022 - CONSTRUÇÃO, REFORMA E OU AMPLIAÇÃO DO ADMINISTRATIVO 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1575415888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2.005 - MANUTEÇÃO DAS ATIVIDADES DA ADMINISTRAÇÃO GERAL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3.680.000,00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3046788435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2.006 - CONTRIBUIÇÃO, SUBVENÇÃO E PARTICIPAÇÃO EM CONSÓRCIO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698.350,18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2527974408"/>
                  </a:ext>
                </a:extLst>
              </a:tr>
              <a:tr h="281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2.007 - DIVULGAÇÃO DE ATOS OFICIAIS DO MUNICIPIO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2396242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120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33004" y="401759"/>
            <a:ext cx="10922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70C0"/>
                </a:solidFill>
              </a:rPr>
              <a:t>DESPESAS 2023 POR AÇÕES</a:t>
            </a:r>
          </a:p>
          <a:p>
            <a:endParaRPr lang="pt-BR" sz="2400" b="1" dirty="0"/>
          </a:p>
          <a:p>
            <a:endParaRPr lang="pt-BR" sz="16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639581"/>
              </p:ext>
            </p:extLst>
          </p:nvPr>
        </p:nvGraphicFramePr>
        <p:xfrm>
          <a:off x="842616" y="1392961"/>
          <a:ext cx="9947304" cy="4722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42312">
                  <a:extLst>
                    <a:ext uri="{9D8B030D-6E8A-4147-A177-3AD203B41FA5}">
                      <a16:colId xmlns:a16="http://schemas.microsoft.com/office/drawing/2014/main" val="96020824"/>
                    </a:ext>
                  </a:extLst>
                </a:gridCol>
                <a:gridCol w="2004992">
                  <a:extLst>
                    <a:ext uri="{9D8B030D-6E8A-4147-A177-3AD203B41FA5}">
                      <a16:colId xmlns:a16="http://schemas.microsoft.com/office/drawing/2014/main" val="770623504"/>
                    </a:ext>
                  </a:extLst>
                </a:gridCol>
              </a:tblGrid>
              <a:tr h="239286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04.00 - SECRETARIA DE EDUCAÇÃO, CULTURA E ESPORTE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420351700"/>
                  </a:ext>
                </a:extLst>
              </a:tr>
              <a:tr h="22445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1.002 - CONSTRUÇÃO, REFORMA E AMPLIAÇÃO DE EDIFICAÇÕES E ESPAÇOS ESPORTIVOS E DE LAZER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110.510,00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115952017"/>
                  </a:ext>
                </a:extLst>
              </a:tr>
              <a:tr h="218040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1.003 - AQUISIÇÃO DE VEICULO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3839163668"/>
                  </a:ext>
                </a:extLst>
              </a:tr>
              <a:tr h="296536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1.004 - CONSTRUÇÃO, REFORMA E AMPLIAÇÃO DE EDIFICAÇÕES ENS FUNDAMENTAL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2278948600"/>
                  </a:ext>
                </a:extLst>
              </a:tr>
              <a:tr h="22676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1.005 - CONSTRUÇÃO, REFORMA E AMPLIAÇÃO DE EDIFICAÇÕES ENSINO INFANTIL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467029423"/>
                  </a:ext>
                </a:extLst>
              </a:tr>
              <a:tr h="28781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1.047 - ILUMINAÇÃO DE ESTADIOS MUNICIPAIS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4241543931"/>
                  </a:ext>
                </a:extLst>
              </a:tr>
              <a:tr h="296536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2.010 - MANUTENÇÃO DO PROGRAMA DE ALIMENTAÇÃO ESCOLAR- FUNDAMENTAL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391.010,00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2572892825"/>
                  </a:ext>
                </a:extLst>
              </a:tr>
              <a:tr h="24420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2.011 - MANUTENÇÃO DO TRANSPORTE ESCOLAR DO ENSINO MEDIO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620.000,00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3079089971"/>
                  </a:ext>
                </a:extLst>
              </a:tr>
              <a:tr h="22676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2.012 - MANUTENÇÃO DAS ATIVIDADES DO ENSINO FUNDAMENTAL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10.011.734,37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949981383"/>
                  </a:ext>
                </a:extLst>
              </a:tr>
              <a:tr h="244206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2.013 - MANUTENÇÃO DO TRANSPORTE ESCOLAR ENSINO INFANTIL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636.019,69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174403278"/>
                  </a:ext>
                </a:extLst>
              </a:tr>
              <a:tr h="252928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2.015 - MANUTENÇÃO DO TRANSPORTE ESCOLAR - ENS. FUNDAMENTAL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1.684.786,17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259067717"/>
                  </a:ext>
                </a:extLst>
              </a:tr>
              <a:tr h="22676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2.018 - MANUTENÇÃO DAS ATIVIDADES DO ENSINO SUPERIOR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258380402"/>
                  </a:ext>
                </a:extLst>
              </a:tr>
              <a:tr h="22676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2.019 - MANUTENÇÃO DAS ATIVIDADES DA CRECHE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6.266.542,91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1413511927"/>
                  </a:ext>
                </a:extLst>
              </a:tr>
              <a:tr h="270370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2.021 - MANUTENCAO DAS ATIVIDADES CULTURAIS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539093345"/>
                  </a:ext>
                </a:extLst>
              </a:tr>
              <a:tr h="218041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2.022 - MANUTENÇÃO DAS ATIVIDADES DO ESPORTE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1.070.000,00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1532665197"/>
                  </a:ext>
                </a:extLst>
              </a:tr>
              <a:tr h="261650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2.057 - MANUTENÇÃO DO PROGRAMA DE ALIMENTAÇÃO PRE ESCOLAR INFANTIL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112.607,35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1297361219"/>
                  </a:ext>
                </a:extLst>
              </a:tr>
              <a:tr h="270371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2.058 - MANUTENÇÃO DO PROGRAMA DE ALIMENTAÇÃO ESCOLAR CRECHE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400.000,00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3155160464"/>
                  </a:ext>
                </a:extLst>
              </a:tr>
              <a:tr h="49072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2.067 - MANUTENÇÃO DAS ATIVIDADES DO PRE ESCOLAR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2.030.000,00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20" marR="9020" marT="9020" marB="0"/>
                </a:tc>
                <a:extLst>
                  <a:ext uri="{0D108BD9-81ED-4DB2-BD59-A6C34878D82A}">
                    <a16:rowId xmlns:a16="http://schemas.microsoft.com/office/drawing/2014/main" val="8527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542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33004" y="401759"/>
            <a:ext cx="10922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70C0"/>
                </a:solidFill>
              </a:rPr>
              <a:t>DESPESAS 2023 POR AÇÕES</a:t>
            </a:r>
          </a:p>
          <a:p>
            <a:endParaRPr lang="pt-BR" sz="2400" b="1" dirty="0"/>
          </a:p>
          <a:p>
            <a:endParaRPr lang="pt-BR" sz="16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306382"/>
              </p:ext>
            </p:extLst>
          </p:nvPr>
        </p:nvGraphicFramePr>
        <p:xfrm>
          <a:off x="692210" y="1566507"/>
          <a:ext cx="10648059" cy="4564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01822">
                  <a:extLst>
                    <a:ext uri="{9D8B030D-6E8A-4147-A177-3AD203B41FA5}">
                      <a16:colId xmlns:a16="http://schemas.microsoft.com/office/drawing/2014/main" val="2824932140"/>
                    </a:ext>
                  </a:extLst>
                </a:gridCol>
                <a:gridCol w="2146237">
                  <a:extLst>
                    <a:ext uri="{9D8B030D-6E8A-4147-A177-3AD203B41FA5}">
                      <a16:colId xmlns:a16="http://schemas.microsoft.com/office/drawing/2014/main" val="4294176331"/>
                    </a:ext>
                  </a:extLst>
                </a:gridCol>
              </a:tblGrid>
              <a:tr h="43136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06.00 - SECRETARIA DE AGRICULTURA E MEIO AMBIENTE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7354171"/>
                  </a:ext>
                </a:extLst>
              </a:tr>
              <a:tr h="31803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1.017 - AQUISIÇÃO DE VEICULOS, MAQUINAS E IMPLEMENTOS AGRICOLAS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47708897"/>
                  </a:ext>
                </a:extLst>
              </a:tr>
              <a:tr h="43136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1.039 - SISTEMA DE ABASTECIMENTO DE AGUA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76025117"/>
                  </a:ext>
                </a:extLst>
              </a:tr>
              <a:tr h="43136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2.039 - MANUTENÇÃO DA SEC. DE AGRICULTURA E MEIO AMBIENTE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80727325"/>
                  </a:ext>
                </a:extLst>
              </a:tr>
              <a:tr h="43136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2.042 - MANUTENÇÃO DO PROGRAMA DE INSEMINAÇÃO ARTIFICIAL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54479269"/>
                  </a:ext>
                </a:extLst>
              </a:tr>
              <a:tr h="36392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2.043 - MANUTENÇÃO DO PROG. MELHORIAS EM PROPRIEDADES RURAIS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88452408"/>
                  </a:ext>
                </a:extLst>
              </a:tr>
              <a:tr h="43136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07.00 - SECRETARIA DO TRAB., IND., COM., SERVIÇO E TURISMO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77145415"/>
                  </a:ext>
                </a:extLst>
              </a:tr>
              <a:tr h="43136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1.013 - INCENTIVOS A EXPANSÃO COMERCIAL E INDUSTRIAL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1285479"/>
                  </a:ext>
                </a:extLst>
              </a:tr>
              <a:tr h="43136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1.021 - AMPLIAÇÃO E REFORMA DO PARQUE DE EXPOSIÇÃO/EVENTOS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81173916"/>
                  </a:ext>
                </a:extLst>
              </a:tr>
              <a:tr h="43136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1.054 - OBRAS DE INFRAESTRUTURA TURÍSTICA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03093696"/>
                  </a:ext>
                </a:extLst>
              </a:tr>
              <a:tr h="43136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2.046 - MANUTENÇÃO DA SEC. TRAB. IND. COM. SERVIÇOS E TURISMO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655.000,00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37039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489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33004" y="401759"/>
            <a:ext cx="10922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70C0"/>
                </a:solidFill>
              </a:rPr>
              <a:t>DESPESAS 2023 POR AÇÕES</a:t>
            </a:r>
          </a:p>
          <a:p>
            <a:endParaRPr lang="pt-BR" sz="2400" b="1" dirty="0"/>
          </a:p>
          <a:p>
            <a:endParaRPr lang="pt-BR" sz="16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849417"/>
              </p:ext>
            </p:extLst>
          </p:nvPr>
        </p:nvGraphicFramePr>
        <p:xfrm>
          <a:off x="888763" y="1387475"/>
          <a:ext cx="10519873" cy="456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99473">
                  <a:extLst>
                    <a:ext uri="{9D8B030D-6E8A-4147-A177-3AD203B41FA5}">
                      <a16:colId xmlns:a16="http://schemas.microsoft.com/office/drawing/2014/main" val="2997694847"/>
                    </a:ext>
                  </a:extLst>
                </a:gridCol>
                <a:gridCol w="2120400">
                  <a:extLst>
                    <a:ext uri="{9D8B030D-6E8A-4147-A177-3AD203B41FA5}">
                      <a16:colId xmlns:a16="http://schemas.microsoft.com/office/drawing/2014/main" val="1622947108"/>
                    </a:ext>
                  </a:extLst>
                </a:gridCol>
              </a:tblGrid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08.00 - SECRETARIA DE TRANSPORTES, OBRAS E SERVIÇO URBANOS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02604511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1.018 - AQUISIÇÃO DE VEICULOS, MAQUINAS E EQUIPAMENTOS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15403467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1.031 - OBRAS DE SANEAMENTO BÁSICO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68504460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1.040 - CONSTRUÇÃO, REFORMA E AMPLIAÇÃO DA SECRETARIA 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61228871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1.044 - CONSTRUÇÃO DE CENTROS COMUNITARIOS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63697186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1.048 - PAVIMENTAÇÃO,  PASSEIOS E OBRAS COMPLEMENTARES 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08044523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1.051 - PAVIMENTAÇÃO/ RECUPERAÇÃO DE VIAS RURAIS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3.541.922,29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57292290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1.053 - CONSTRUÇÃO, REFORMA E AMPLIAÇÃO DE PONTES, BUEIROS E PONTILHÕES 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36588346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2.048 - MANUTENÇÃO DAS ATIVIDADES DO FUNREBOM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181.320,00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67297585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2.049 - MANUTENÇÃO DE CONVENIOS DE TRANSITOS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178.210,00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81158306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2.050 - MANUTENÇÃO DAS ATIV. DEPART. DE OBRAS E SERV. URB.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1.660.000,00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70586021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2.051 - MANUTENÇÃO DA LIMPEZA PUBLICA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2.150.000,00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63957341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2.053 - MANUTENÇÃO DO DEPARTAMENTO DE TRANSPORTES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5.638.011,17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8424089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2.055 - MANUTENÇÃO E MELHORIA ILUMINAÇÃO PUBLICA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1.206.000,00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22303019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99.00 - RESERVA DE CONTINGÊNCIA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55141425"/>
                  </a:ext>
                </a:extLst>
              </a:tr>
              <a:tr h="28502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9.999 - RESERVA DE CONTINGÊNCIA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04547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13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97378" y="1434927"/>
            <a:ext cx="11464636" cy="54230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rgbClr val="0070C0"/>
                </a:solidFill>
              </a:rPr>
              <a:t>FUNDAMENTOS LEGAIS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b="1" dirty="0"/>
              <a:t>CONSTITUIÇÃO FEDERAL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Art. 165. Leis de iniciativa do Poder Executivo estabelecerão: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I - o plano plurianual;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II - as diretrizes orçamentárias;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III - os orçamentos anuais. (...)</a:t>
            </a:r>
          </a:p>
          <a:p>
            <a:pPr marL="0" indent="0">
              <a:buNone/>
            </a:pPr>
            <a:endParaRPr lang="pt-BR" sz="1800" dirty="0"/>
          </a:p>
          <a:p>
            <a:pPr marL="0" indent="0">
              <a:lnSpc>
                <a:spcPct val="100000"/>
              </a:lnSpc>
              <a:buNone/>
            </a:pPr>
            <a:r>
              <a:rPr lang="pt-BR" sz="1800" b="1" dirty="0"/>
              <a:t>LEI ORGÂNICA DO MUNICÍPIO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Art. 10 Compete ao Município:</a:t>
            </a:r>
            <a:br>
              <a:rPr lang="pt-BR" sz="1800" dirty="0"/>
            </a:br>
            <a:r>
              <a:rPr lang="pt-BR" sz="1800" dirty="0"/>
              <a:t>(...)</a:t>
            </a:r>
            <a:br>
              <a:rPr lang="pt-BR" sz="1800" dirty="0"/>
            </a:br>
            <a:r>
              <a:rPr lang="pt-BR" sz="1800" dirty="0"/>
              <a:t>III - elaborar as Diretrizes Orçamentárias, o Plano Plurianual e o Orçamento Anual, estimando a Receita e fixando as Despesas; (...) 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2330423" y="409488"/>
            <a:ext cx="3023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350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33004" y="401759"/>
            <a:ext cx="10922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70C0"/>
                </a:solidFill>
              </a:rPr>
              <a:t>DESPESAS 2023 POR AÇÕES</a:t>
            </a:r>
          </a:p>
          <a:p>
            <a:endParaRPr lang="pt-BR" sz="2400" b="1" dirty="0"/>
          </a:p>
          <a:p>
            <a:endParaRPr lang="pt-BR" sz="16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780643"/>
              </p:ext>
            </p:extLst>
          </p:nvPr>
        </p:nvGraphicFramePr>
        <p:xfrm>
          <a:off x="794759" y="1615150"/>
          <a:ext cx="10408777" cy="4358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10770">
                  <a:extLst>
                    <a:ext uri="{9D8B030D-6E8A-4147-A177-3AD203B41FA5}">
                      <a16:colId xmlns:a16="http://schemas.microsoft.com/office/drawing/2014/main" val="3295463497"/>
                    </a:ext>
                  </a:extLst>
                </a:gridCol>
                <a:gridCol w="2098007">
                  <a:extLst>
                    <a:ext uri="{9D8B030D-6E8A-4147-A177-3AD203B41FA5}">
                      <a16:colId xmlns:a16="http://schemas.microsoft.com/office/drawing/2014/main" val="3677666116"/>
                    </a:ext>
                  </a:extLst>
                </a:gridCol>
              </a:tblGrid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05.00 - SECRETARIA MUNICIPAL DA SAÚDE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44975294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1.020 - AQUISIÇÃO DE VEÍCULOS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97792940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1.025 - CONSTRUÇÃO/AMPLIAÇÃO E REFORMA DE EDIFICAÇÕES DE SAÚDE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78266677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2.024 - MANUTENÇÃO DAS ATIVIDADES DA ATENÇÃO BASICA EM SAUDE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7.014.572,27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19303822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2.025 - MANUTENÇÃO DO PROGRAMA ACS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1.510.000,00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0032316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2.026 - MANUTENÇÃO DO CAPS-CENTRO DE APOIO PSICOSOCIAL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688.219,49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51288478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2.027 - MANUTENÇÃO ASSISTÊNCIA FARMACEUTICA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1.035.000,00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33578948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2.028 - MANUTENÇÃO DAS ATIVIDADES DA VIGILÂNCIA SANITÁRIA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215.666,67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09213322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2.029 - MANUTENÇÃO DO PROGRAMA DA VIGILÂNCIA EPIDEMIOLOGICA E AMBIENTAL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397.000,00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91058531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2.059 - MANUTENÇÃO DAS ATIVIDADES DO SAMU 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672.758,62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39929474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2.060 - MANUTENÇÃO DAS ATIVIDADES DO CEO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834.980,28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51886851"/>
                  </a:ext>
                </a:extLst>
              </a:tr>
              <a:tr h="3631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2.072 - MANUTENÇÃO DAS ATIVIDADES DE MEDIA E ALTA COMPLEXIDADE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4.254.334,84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65811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372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33004" y="401759"/>
            <a:ext cx="10922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70C0"/>
                </a:solidFill>
              </a:rPr>
              <a:t>DESPESAS 2023 POR AÇÕES</a:t>
            </a:r>
          </a:p>
          <a:p>
            <a:endParaRPr lang="pt-BR" sz="2400" b="1" dirty="0"/>
          </a:p>
          <a:p>
            <a:endParaRPr lang="pt-BR" sz="16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765938"/>
              </p:ext>
            </p:extLst>
          </p:nvPr>
        </p:nvGraphicFramePr>
        <p:xfrm>
          <a:off x="717847" y="1615149"/>
          <a:ext cx="10588239" cy="4460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54059">
                  <a:extLst>
                    <a:ext uri="{9D8B030D-6E8A-4147-A177-3AD203B41FA5}">
                      <a16:colId xmlns:a16="http://schemas.microsoft.com/office/drawing/2014/main" val="2132573345"/>
                    </a:ext>
                  </a:extLst>
                </a:gridCol>
                <a:gridCol w="2134180">
                  <a:extLst>
                    <a:ext uri="{9D8B030D-6E8A-4147-A177-3AD203B41FA5}">
                      <a16:colId xmlns:a16="http://schemas.microsoft.com/office/drawing/2014/main" val="1152245683"/>
                    </a:ext>
                  </a:extLst>
                </a:gridCol>
              </a:tblGrid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10.00 - SECRETARIA MUNICIPAL DE ASSISTÊNCIA SOCIAL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52466614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1.026 - MANUTENÇÃO DO PROGRAMA HABITACIONAL 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3611266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1.029 - CONSTRUÇÃO, REFORMA E AMPLIAÇÃO DE EDIFICAÇÕES DO SOCIAL 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96120038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1.052 - AQUISIÇÃO DE VEICULO 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87873712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2.030 - MANUTENÇÃO DO FUNDO MUNIC. DA CRIANÇA E ADOLESCENTE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24020162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2.035 - APOIO FINANCEIRO A APAE DE PALMITOS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01382843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2.037 - MANUTENÇÃO DO SCFV 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342.219,91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89898401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2.038 - MANUTENÇÃO DO FUNDO MUNIC. DE ASSISTENCIA SOCIAL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588.775,27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16471869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2.040 - MANUTENÇÃO DAS ATIVIDADES DO CRAS/PAIF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238.978,12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20807796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2.062 - MANUTENÇÃO DAS ATIVIDADES DO CREAS/PFMC II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357.536,66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01636600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2.070 - MANUTENÇÃO DO PROGRAMA FAMÍLIA ACOLHEDORA 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91710263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2.073 - MANUTENÇÃO DO FUNDO MUNICIPAL DO IDOSO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347.000,00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08971212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2.074 - MANUTENÇÃO DAS ATIVIDADES DE ATENDIMENTO A PESSOA IDOSA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3313988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2.075 - MANUTENÇÃO DE MEDIDAS SOCIOEDUCATIVAS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99452602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2.076 - MANUTENÇÃO DO FUNDO MUN. DOS DIREITOS DA PESSOA COM DEFICIENCIA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21344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182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33004" y="401759"/>
            <a:ext cx="10922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70C0"/>
                </a:solidFill>
              </a:rPr>
              <a:t>DESPESAS 2023 POR AÇÕES</a:t>
            </a:r>
          </a:p>
          <a:p>
            <a:endParaRPr lang="pt-BR" sz="2400" b="1" dirty="0"/>
          </a:p>
          <a:p>
            <a:endParaRPr lang="pt-BR" sz="16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01175"/>
              </p:ext>
            </p:extLst>
          </p:nvPr>
        </p:nvGraphicFramePr>
        <p:xfrm>
          <a:off x="1085316" y="1806312"/>
          <a:ext cx="9306370" cy="2261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30566">
                  <a:extLst>
                    <a:ext uri="{9D8B030D-6E8A-4147-A177-3AD203B41FA5}">
                      <a16:colId xmlns:a16="http://schemas.microsoft.com/office/drawing/2014/main" val="1525489468"/>
                    </a:ext>
                  </a:extLst>
                </a:gridCol>
                <a:gridCol w="1875804">
                  <a:extLst>
                    <a:ext uri="{9D8B030D-6E8A-4147-A177-3AD203B41FA5}">
                      <a16:colId xmlns:a16="http://schemas.microsoft.com/office/drawing/2014/main" val="2400330459"/>
                    </a:ext>
                  </a:extLst>
                </a:gridCol>
              </a:tblGrid>
              <a:tr h="4522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01.00 - CÂMARA DE VEREADORES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83400783"/>
                  </a:ext>
                </a:extLst>
              </a:tr>
              <a:tr h="4522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1.016 - CONSTRUÇÃO REFORMA E OU AMPLIAÇÃO DA SEDE DA CAMARA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502.000,00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89350618"/>
                  </a:ext>
                </a:extLst>
              </a:tr>
              <a:tr h="4522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1.038 - AQUISIÇÃO DE VEÍCULO, EQUIPAMENTOS E MATERIAL PERMANENTE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92693259"/>
                  </a:ext>
                </a:extLst>
              </a:tr>
              <a:tr h="4522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2.001 - MANUTENÇÃO DAS ATIVIDADES DA CAMARA MUNICIPAL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2.644.000,00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62988276"/>
                  </a:ext>
                </a:extLst>
              </a:tr>
              <a:tr h="4522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2.002 - DIVULGAÇÃO DE ATOS OFICIAIS DO LEGISLATIVO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02920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74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33004" y="401759"/>
            <a:ext cx="10922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70C0"/>
                </a:solidFill>
              </a:rPr>
              <a:t>DESPESAS POR PROGRAMAS - 2023</a:t>
            </a:r>
          </a:p>
          <a:p>
            <a:endParaRPr lang="pt-BR" sz="2400" b="1" dirty="0"/>
          </a:p>
          <a:p>
            <a:endParaRPr lang="pt-BR" sz="16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913676"/>
              </p:ext>
            </p:extLst>
          </p:nvPr>
        </p:nvGraphicFramePr>
        <p:xfrm>
          <a:off x="754353" y="1147763"/>
          <a:ext cx="10784793" cy="5620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05669">
                  <a:extLst>
                    <a:ext uri="{9D8B030D-6E8A-4147-A177-3AD203B41FA5}">
                      <a16:colId xmlns:a16="http://schemas.microsoft.com/office/drawing/2014/main" val="2436912588"/>
                    </a:ext>
                  </a:extLst>
                </a:gridCol>
                <a:gridCol w="1779124">
                  <a:extLst>
                    <a:ext uri="{9D8B030D-6E8A-4147-A177-3AD203B41FA5}">
                      <a16:colId xmlns:a16="http://schemas.microsoft.com/office/drawing/2014/main" val="3419078402"/>
                    </a:ext>
                  </a:extLst>
                </a:gridCol>
              </a:tblGrid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4010243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0001 - EXECUÇÃO DAS AÇÕES LEGISLATIVAS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3.546.000,00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9218060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0002 - GESTÃO ADMINISTRATIVA SUPERIOR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1.695.500,00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82797623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0003 - ORGANIZAÇÃO ADMINISTRATIVA, FINANCEIRA E DE PLANEJAMENTO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4.978.350,18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58964133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0004 - ENSINO FUNDAMENTAL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12.507.030,54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18748453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0005 - ENSINO INFANTIL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10.145.169,95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55638089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0006 - ENSINO PÓS FUNDAMENTAL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935.000,00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72696829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0007 - AÇÕES CULTURAIS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18545444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0008 - ESPORTE É VIDA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1.080.000,00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8613927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0009 - SAÚDE PÚBLICA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16.877.532,17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0427144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0010 - ASSISTENCIA E ACOMPANHAMENTO A CRIANÇA E ADOLESCENTE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35324521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0011 - GESTÃO DE POLITICAS SOCIAIS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1.955.509,96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67085666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0012 - VIABILIZAÇÃO DE NOVAS HABITAÇÕES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37105158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0013 - AGRICULTURA SUSTENTÁVEL E MEIO AMBIENTE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6.075.000,00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25980764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0015 - MERENDA ESCOLAR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391.010,00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32663457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0016 - CIDADE COM QUALIDADE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9.435.530,00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98790729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0017 - ESTRADAS VICINAIS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9.939.933,46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03370726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0018 - ENCARGOS GERAIS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2.010.000,00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27301455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0019 - RESERVA DE CONTINGÊNCIA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25254866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0021 - PROTEÇÃO E DEFESA CIVIL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7492051"/>
                  </a:ext>
                </a:extLst>
              </a:tr>
              <a:tr h="38138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0022 - FORTALECIMENTO DA INDÚSTRIA E COMERCIO E DIVULGAÇÃO DO TURISMO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905.000,00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02397878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0023 - PROGRAMA DE ATENDIMENTO A PESSOA IDOSA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582.000,00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73489451"/>
                  </a:ext>
                </a:extLst>
              </a:tr>
              <a:tr h="22775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dos programas </a:t>
                      </a:r>
                      <a:endParaRPr lang="pt-BR" sz="15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83.933.566,26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81919389"/>
                  </a:ext>
                </a:extLst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243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33004" y="401759"/>
            <a:ext cx="10922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70C0"/>
                </a:solidFill>
              </a:rPr>
              <a:t>DESPESAS 2023 POR NATUREZA DAS DESPESAS</a:t>
            </a:r>
          </a:p>
          <a:p>
            <a:endParaRPr lang="pt-BR" sz="2400" b="1" dirty="0"/>
          </a:p>
          <a:p>
            <a:endParaRPr lang="pt-BR" sz="16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819081"/>
              </p:ext>
            </p:extLst>
          </p:nvPr>
        </p:nvGraphicFramePr>
        <p:xfrm>
          <a:off x="913855" y="940368"/>
          <a:ext cx="9944431" cy="57445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61461">
                  <a:extLst>
                    <a:ext uri="{9D8B030D-6E8A-4147-A177-3AD203B41FA5}">
                      <a16:colId xmlns:a16="http://schemas.microsoft.com/office/drawing/2014/main" val="433424314"/>
                    </a:ext>
                  </a:extLst>
                </a:gridCol>
                <a:gridCol w="1882970">
                  <a:extLst>
                    <a:ext uri="{9D8B030D-6E8A-4147-A177-3AD203B41FA5}">
                      <a16:colId xmlns:a16="http://schemas.microsoft.com/office/drawing/2014/main" val="3071180644"/>
                    </a:ext>
                  </a:extLst>
                </a:gridCol>
              </a:tblGrid>
              <a:tr h="3593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Natureza da Despesa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5131123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3.1.71.00.00.00.00-TRANSF. A CONSÓRCIOS PÚBLICOS MEDIANTE CONTRATO DE RATEIO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145.000,00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2450974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3.1.90.00.00.00.00-APLICAÇÕES DIRETAS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33.951.173,31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6204065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3.2.90.00.00.00.00-APLICAÇÕES DIRETAS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5.000,00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7004122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3.3.50.00.00.00.00-TRANSFERÊNCIAS A INSTITUIÇÕES PRIVADAS SEM FINS LUCRATIVOS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1.417.350,18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6609531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3.3.71.00.00.00.00-TRANSF. A CONSÓRCIOS PÚBLICOS MEDIANTE CONTRATO DE RATEIO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70.000,00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3876973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3.3.90.00.00.00.00-APLICAÇÕES DIRETAS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35.324.825,54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9512203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3.3.93.00.00.00.00-APL.DIR.DEC.DE OPER.DE ÓRG., FUND.E ENT.COM CONS.PÚBL.PART.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520.000,00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4339653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4.4.71.00.00.00.00-TRANSF. A CONSÓRCIOS PÚBLICOS MEDIANTE CONTRATO DE RATEIO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20.000,00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2138601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4.4.90.00.00.00.00-APLICAÇÕES DIRETAS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12.405.217,23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5333350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4.4.93.00.00.00.00-APL.DIR.DEC.DE OPER.DE ÓRG., FUND.E ENT.COM CONS.PÚBL.PART.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6384726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4.5.90.00.00.00.00-</a:t>
                      </a:r>
                      <a:r>
                        <a:rPr lang="pt-BR" sz="1400" u="none" strike="noStrike" dirty="0">
                          <a:effectLst/>
                        </a:rPr>
                        <a:t>APLICAÇÕES DIRETAS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1959514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4.6.90.00.00.00.00-APLICAÇÕES DIRETAS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5.000,00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3706483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9.9.99.00.00.00.00- RESERVA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CONTINGÊNCIA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6220319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TOTAL DO PPA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u="none" strike="noStrike" dirty="0">
                          <a:effectLst/>
                        </a:rPr>
                        <a:t>83.933.566,26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363993"/>
                  </a:ext>
                </a:extLst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41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99162" y="1396928"/>
            <a:ext cx="10051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Observação </a:t>
            </a:r>
          </a:p>
        </p:txBody>
      </p:sp>
      <p:sp>
        <p:nvSpPr>
          <p:cNvPr id="5" name="Retângulo 4"/>
          <p:cNvSpPr/>
          <p:nvPr/>
        </p:nvSpPr>
        <p:spPr>
          <a:xfrm>
            <a:off x="606829" y="2533476"/>
            <a:ext cx="10235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/>
              <a:t>O planejamento apresenta metas que poderão ser redefinidas em função de alterações nas estimativas das receitas e das despesas primárias, assim como as rubricas de receita e fonte de recurso, conforme padronização da Secretaria do Tesouro Nacional – STN. </a:t>
            </a:r>
          </a:p>
          <a:p>
            <a:pPr algn="just"/>
            <a:endParaRPr lang="pt-BR" sz="2200" dirty="0"/>
          </a:p>
          <a:p>
            <a:pPr algn="just"/>
            <a:endParaRPr lang="pt-BR" sz="2200" dirty="0"/>
          </a:p>
          <a:p>
            <a:pPr algn="just"/>
            <a:endParaRPr lang="pt-BR" sz="2200" dirty="0"/>
          </a:p>
        </p:txBody>
      </p:sp>
      <p:sp>
        <p:nvSpPr>
          <p:cNvPr id="2" name="Retângulo 1"/>
          <p:cNvSpPr/>
          <p:nvPr/>
        </p:nvSpPr>
        <p:spPr>
          <a:xfrm>
            <a:off x="2374156" y="537379"/>
            <a:ext cx="3087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 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036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832163" y="2120384"/>
            <a:ext cx="547388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</a:t>
            </a:r>
          </a:p>
          <a:p>
            <a:endParaRPr lang="pt-BR" b="1" dirty="0">
              <a:latin typeface="arial" panose="020B0604020202020204" pitchFamily="34" charset="0"/>
            </a:endParaRPr>
          </a:p>
          <a:p>
            <a:endParaRPr lang="pt-BR" b="1" dirty="0">
              <a:latin typeface="arial" panose="020B0604020202020204" pitchFamily="34" charset="0"/>
            </a:endParaRPr>
          </a:p>
          <a:p>
            <a:endParaRPr lang="pt-BR" b="1" dirty="0">
              <a:latin typeface="arial" panose="020B0604020202020204" pitchFamily="34" charset="0"/>
            </a:endParaRPr>
          </a:p>
          <a:p>
            <a:endParaRPr lang="pt-BR" b="1" dirty="0">
              <a:latin typeface="arial" panose="020B0604020202020204" pitchFamily="34" charset="0"/>
            </a:endParaRPr>
          </a:p>
          <a:p>
            <a:endParaRPr lang="pt-BR" b="1" dirty="0">
              <a:latin typeface="arial" panose="020B0604020202020204" pitchFamily="34" charset="0"/>
            </a:endParaRPr>
          </a:p>
          <a:p>
            <a:endParaRPr lang="pt-BR" b="1" dirty="0">
              <a:latin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</a:rPr>
              <a:t>Administração Municipal agradece a participação de todos os presentes! 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210" y="1749691"/>
            <a:ext cx="2583047" cy="3097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155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97130" y="1225942"/>
            <a:ext cx="10221845" cy="54230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600" b="1" dirty="0">
                <a:solidFill>
                  <a:srgbClr val="0070C0"/>
                </a:solidFill>
              </a:rPr>
              <a:t>TRANSPARÊNCIA DO PLANEJAMENTO</a:t>
            </a:r>
          </a:p>
          <a:p>
            <a:pPr marL="0" indent="0" algn="just">
              <a:buNone/>
            </a:pPr>
            <a:endParaRPr lang="pt-BR" sz="26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pt-BR" sz="2600" b="1" dirty="0"/>
              <a:t>LRF </a:t>
            </a:r>
            <a:r>
              <a:rPr lang="pt-BR" sz="2600" dirty="0"/>
              <a:t>Art. 48.</a:t>
            </a:r>
            <a:r>
              <a:rPr lang="pt-BR" sz="2600" b="1" dirty="0"/>
              <a:t> </a:t>
            </a:r>
            <a:r>
              <a:rPr lang="pt-BR" sz="2600" u="sng" dirty="0"/>
              <a:t>São instrumentos de transparência da gestão fiscal</a:t>
            </a:r>
            <a:r>
              <a:rPr lang="pt-BR" sz="2600" dirty="0"/>
              <a:t>, aos quais será dada ampla divulgação, inclusive em meios eletrônicos de acesso público: </a:t>
            </a:r>
            <a:r>
              <a:rPr lang="pt-BR" sz="2600" u="sng" dirty="0"/>
              <a:t>os planos, orçamentos e leis de diretrizes orçamentárias</a:t>
            </a:r>
            <a:r>
              <a:rPr lang="pt-BR" sz="2600" dirty="0"/>
              <a:t>; as prestações de contas e o respectivo parecer prévio; o Relatório Resumido da Execução Orçamentária e o Relatório de Gestão Fiscal; e as versões simplificadas desses documentos.</a:t>
            </a:r>
          </a:p>
          <a:p>
            <a:pPr marL="0" indent="0" algn="just">
              <a:buNone/>
            </a:pPr>
            <a:endParaRPr lang="pt-BR" sz="1000" dirty="0"/>
          </a:p>
          <a:p>
            <a:pPr marL="0" indent="0" algn="just">
              <a:buNone/>
            </a:pPr>
            <a:r>
              <a:rPr lang="pt-BR" sz="2600" u="sng" dirty="0"/>
              <a:t>§ 1</a:t>
            </a:r>
            <a:r>
              <a:rPr lang="pt-BR" sz="2600" u="sng" baseline="30000" dirty="0"/>
              <a:t>o</a:t>
            </a:r>
            <a:r>
              <a:rPr lang="pt-BR" sz="2600" u="sng" dirty="0"/>
              <a:t>   A transparência será assegurada também mediante: I – incentivo à participação popular e realização de audiências públicas, durante os processos de elaboração e discussão dos planos, lei de diretrizes orçamentárias e orçamentos</a:t>
            </a:r>
            <a:r>
              <a:rPr lang="pt-BR" sz="2600" dirty="0"/>
              <a:t>;                 (...)</a:t>
            </a:r>
          </a:p>
        </p:txBody>
      </p:sp>
      <p:sp>
        <p:nvSpPr>
          <p:cNvPr id="3" name="Retângulo 2"/>
          <p:cNvSpPr/>
          <p:nvPr/>
        </p:nvSpPr>
        <p:spPr>
          <a:xfrm>
            <a:off x="2483817" y="409488"/>
            <a:ext cx="3023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3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67841" y="2416323"/>
            <a:ext cx="6628602" cy="75532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1000" dirty="0"/>
          </a:p>
          <a:p>
            <a:pPr algn="ctr"/>
            <a:r>
              <a:rPr lang="pt-BR" sz="2400" dirty="0"/>
              <a:t>PLANO PLURIANUAL - PPA 2022-2025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567840" y="3919695"/>
            <a:ext cx="1181101" cy="9429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/>
              <a:t>LDO</a:t>
            </a:r>
          </a:p>
          <a:p>
            <a:pPr algn="ctr"/>
            <a:r>
              <a:rPr lang="pt-BR" sz="2400" dirty="0"/>
              <a:t>2022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3320441" y="3919696"/>
            <a:ext cx="1181101" cy="9429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/>
              <a:t>LDO</a:t>
            </a:r>
          </a:p>
          <a:p>
            <a:pPr algn="ctr"/>
            <a:r>
              <a:rPr lang="pt-BR" sz="2400" dirty="0"/>
              <a:t>2023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228512" y="3919697"/>
            <a:ext cx="1181101" cy="9429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/>
              <a:t>LDO</a:t>
            </a:r>
          </a:p>
          <a:p>
            <a:pPr algn="ctr"/>
            <a:r>
              <a:rPr lang="pt-BR" sz="2400" dirty="0"/>
              <a:t>2024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7015342" y="3919698"/>
            <a:ext cx="1181101" cy="9429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/>
              <a:t>LDO</a:t>
            </a:r>
          </a:p>
          <a:p>
            <a:pPr algn="ctr"/>
            <a:r>
              <a:rPr lang="pt-BR" sz="2400" dirty="0"/>
              <a:t>2025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567840" y="5311704"/>
            <a:ext cx="1181101" cy="9429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/>
              <a:t>LOA</a:t>
            </a:r>
          </a:p>
          <a:p>
            <a:pPr algn="ctr"/>
            <a:r>
              <a:rPr lang="pt-BR" sz="2400" dirty="0"/>
              <a:t>2022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3320441" y="5311704"/>
            <a:ext cx="1181101" cy="9429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/>
              <a:t>LOA</a:t>
            </a:r>
          </a:p>
          <a:p>
            <a:pPr algn="ctr"/>
            <a:r>
              <a:rPr lang="pt-BR" sz="2400" dirty="0"/>
              <a:t>2023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5228511" y="5311703"/>
            <a:ext cx="1181101" cy="9429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/>
              <a:t>LOA</a:t>
            </a:r>
          </a:p>
          <a:p>
            <a:pPr algn="ctr"/>
            <a:r>
              <a:rPr lang="pt-BR" sz="2400" dirty="0"/>
              <a:t>2024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7015342" y="5311703"/>
            <a:ext cx="1181101" cy="9429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/>
              <a:t>LOA</a:t>
            </a:r>
          </a:p>
          <a:p>
            <a:pPr algn="ctr"/>
            <a:r>
              <a:rPr lang="pt-BR" sz="2400"/>
              <a:t>2025</a:t>
            </a:r>
          </a:p>
        </p:txBody>
      </p:sp>
      <p:sp>
        <p:nvSpPr>
          <p:cNvPr id="33" name="Seta para Baixo 32"/>
          <p:cNvSpPr/>
          <p:nvPr/>
        </p:nvSpPr>
        <p:spPr>
          <a:xfrm>
            <a:off x="2008838" y="4862670"/>
            <a:ext cx="299103" cy="32084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Seta para Baixo 33"/>
          <p:cNvSpPr/>
          <p:nvPr/>
        </p:nvSpPr>
        <p:spPr>
          <a:xfrm>
            <a:off x="3760572" y="4862670"/>
            <a:ext cx="299103" cy="32084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Seta para Baixo 34"/>
          <p:cNvSpPr/>
          <p:nvPr/>
        </p:nvSpPr>
        <p:spPr>
          <a:xfrm>
            <a:off x="5669512" y="4854645"/>
            <a:ext cx="299103" cy="32084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Seta para Baixo 35"/>
          <p:cNvSpPr/>
          <p:nvPr/>
        </p:nvSpPr>
        <p:spPr>
          <a:xfrm>
            <a:off x="7456340" y="4854646"/>
            <a:ext cx="299103" cy="32084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Seta para Baixo 38"/>
          <p:cNvSpPr/>
          <p:nvPr/>
        </p:nvSpPr>
        <p:spPr>
          <a:xfrm>
            <a:off x="4732587" y="3164370"/>
            <a:ext cx="299103" cy="32084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1" name="Conector de Seta Reta 40"/>
          <p:cNvCxnSpPr/>
          <p:nvPr/>
        </p:nvCxnSpPr>
        <p:spPr>
          <a:xfrm flipV="1">
            <a:off x="8349242" y="2854295"/>
            <a:ext cx="640936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8349245" y="5783190"/>
            <a:ext cx="640935" cy="85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/>
          <p:nvPr/>
        </p:nvCxnSpPr>
        <p:spPr>
          <a:xfrm>
            <a:off x="8349243" y="4391182"/>
            <a:ext cx="640935" cy="85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4" name="CaixaDeTexto 43"/>
          <p:cNvSpPr txBox="1"/>
          <p:nvPr/>
        </p:nvSpPr>
        <p:spPr>
          <a:xfrm>
            <a:off x="9142977" y="2669630"/>
            <a:ext cx="12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PLANEJAR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9142978" y="5598524"/>
            <a:ext cx="12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EXECUTAR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9142978" y="4223391"/>
            <a:ext cx="12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ORIENTAR</a:t>
            </a:r>
          </a:p>
        </p:txBody>
      </p:sp>
      <p:cxnSp>
        <p:nvCxnSpPr>
          <p:cNvPr id="48" name="Conector reto 47"/>
          <p:cNvCxnSpPr/>
          <p:nvPr/>
        </p:nvCxnSpPr>
        <p:spPr>
          <a:xfrm>
            <a:off x="2093721" y="3485217"/>
            <a:ext cx="5443671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1" name="Seta para Baixo 50"/>
          <p:cNvSpPr/>
          <p:nvPr/>
        </p:nvSpPr>
        <p:spPr>
          <a:xfrm>
            <a:off x="2008837" y="3477193"/>
            <a:ext cx="299103" cy="32084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Seta para Baixo 51"/>
          <p:cNvSpPr/>
          <p:nvPr/>
        </p:nvSpPr>
        <p:spPr>
          <a:xfrm>
            <a:off x="3760571" y="3493242"/>
            <a:ext cx="299103" cy="32084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Seta para Baixo 52"/>
          <p:cNvSpPr/>
          <p:nvPr/>
        </p:nvSpPr>
        <p:spPr>
          <a:xfrm>
            <a:off x="5669509" y="3477193"/>
            <a:ext cx="299103" cy="32084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Seta para Baixo 53"/>
          <p:cNvSpPr/>
          <p:nvPr/>
        </p:nvSpPr>
        <p:spPr>
          <a:xfrm>
            <a:off x="7314489" y="3485217"/>
            <a:ext cx="299103" cy="32084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Retângulo 55"/>
          <p:cNvSpPr/>
          <p:nvPr/>
        </p:nvSpPr>
        <p:spPr>
          <a:xfrm>
            <a:off x="1509891" y="133788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b="1" dirty="0">
                <a:solidFill>
                  <a:srgbClr val="0070C0"/>
                </a:solidFill>
              </a:rPr>
              <a:t>HIERARQUIA DO PLANEJAMENTO</a:t>
            </a:r>
          </a:p>
          <a:p>
            <a:pPr algn="ctr"/>
            <a:endParaRPr lang="pt-BR" sz="800" b="1" dirty="0">
              <a:solidFill>
                <a:srgbClr val="0070C0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51905" y="405168"/>
            <a:ext cx="3023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</a:t>
            </a:r>
            <a:endParaRPr lang="pt-BR" dirty="0"/>
          </a:p>
        </p:txBody>
      </p:sp>
      <p:sp>
        <p:nvSpPr>
          <p:cNvPr id="7" name="Símbolo de 'Não' 6"/>
          <p:cNvSpPr/>
          <p:nvPr/>
        </p:nvSpPr>
        <p:spPr>
          <a:xfrm>
            <a:off x="1680111" y="3923936"/>
            <a:ext cx="914400" cy="914400"/>
          </a:xfrm>
          <a:prstGeom prst="noSmoking">
            <a:avLst>
              <a:gd name="adj" fmla="val 311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Símbolo de 'Não' 36"/>
          <p:cNvSpPr/>
          <p:nvPr/>
        </p:nvSpPr>
        <p:spPr>
          <a:xfrm>
            <a:off x="1680111" y="5352607"/>
            <a:ext cx="914400" cy="914400"/>
          </a:xfrm>
          <a:prstGeom prst="noSmoking">
            <a:avLst>
              <a:gd name="adj" fmla="val 311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Símbolo de 'Não' 37"/>
          <p:cNvSpPr/>
          <p:nvPr/>
        </p:nvSpPr>
        <p:spPr>
          <a:xfrm>
            <a:off x="5368658" y="5334535"/>
            <a:ext cx="914400" cy="914400"/>
          </a:xfrm>
          <a:prstGeom prst="noSmoking">
            <a:avLst>
              <a:gd name="adj" fmla="val 311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Símbolo de 'Não' 39"/>
          <p:cNvSpPr/>
          <p:nvPr/>
        </p:nvSpPr>
        <p:spPr>
          <a:xfrm>
            <a:off x="7156392" y="3933982"/>
            <a:ext cx="914400" cy="914400"/>
          </a:xfrm>
          <a:prstGeom prst="noSmoking">
            <a:avLst>
              <a:gd name="adj" fmla="val 311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Símbolo de 'Não' 46"/>
          <p:cNvSpPr/>
          <p:nvPr/>
        </p:nvSpPr>
        <p:spPr>
          <a:xfrm>
            <a:off x="7148691" y="5325990"/>
            <a:ext cx="914400" cy="914400"/>
          </a:xfrm>
          <a:prstGeom prst="noSmoking">
            <a:avLst>
              <a:gd name="adj" fmla="val 311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Símbolo de 'Não' 48"/>
          <p:cNvSpPr/>
          <p:nvPr/>
        </p:nvSpPr>
        <p:spPr>
          <a:xfrm>
            <a:off x="5368658" y="3933982"/>
            <a:ext cx="914400" cy="914400"/>
          </a:xfrm>
          <a:prstGeom prst="noSmoking">
            <a:avLst>
              <a:gd name="adj" fmla="val 311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0" name="Imagem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76763" cy="114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99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0" y="16383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9055" y="2652598"/>
            <a:ext cx="8507412" cy="576263"/>
            <a:chOff x="737" y="916"/>
            <a:chExt cx="13397" cy="908"/>
          </a:xfrm>
        </p:grpSpPr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6" y="915"/>
              <a:ext cx="1961" cy="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2714" y="1074"/>
              <a:ext cx="11420" cy="55"/>
            </a:xfrm>
            <a:custGeom>
              <a:avLst/>
              <a:gdLst>
                <a:gd name="T0" fmla="+- 0 2714 2714"/>
                <a:gd name="T1" fmla="*/ T0 w 11420"/>
                <a:gd name="T2" fmla="+- 0 1074 1074"/>
                <a:gd name="T3" fmla="*/ 1074 h 55"/>
                <a:gd name="T4" fmla="+- 0 2714 2714"/>
                <a:gd name="T5" fmla="*/ T4 w 11420"/>
                <a:gd name="T6" fmla="+- 0 1089 1074"/>
                <a:gd name="T7" fmla="*/ 1089 h 55"/>
                <a:gd name="T8" fmla="+- 0 14133 2714"/>
                <a:gd name="T9" fmla="*/ T8 w 11420"/>
                <a:gd name="T10" fmla="+- 0 1129 1074"/>
                <a:gd name="T11" fmla="*/ 1129 h 55"/>
                <a:gd name="T12" fmla="+- 0 14134 2714"/>
                <a:gd name="T13" fmla="*/ T12 w 11420"/>
                <a:gd name="T14" fmla="+- 0 1114 1074"/>
                <a:gd name="T15" fmla="*/ 1114 h 55"/>
                <a:gd name="T16" fmla="+- 0 2714 2714"/>
                <a:gd name="T17" fmla="*/ T16 w 11420"/>
                <a:gd name="T18" fmla="+- 0 1074 1074"/>
                <a:gd name="T19" fmla="*/ 1074 h 5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420" h="55">
                  <a:moveTo>
                    <a:pt x="0" y="0"/>
                  </a:moveTo>
                  <a:lnTo>
                    <a:pt x="0" y="15"/>
                  </a:lnTo>
                  <a:lnTo>
                    <a:pt x="11419" y="55"/>
                  </a:lnTo>
                  <a:lnTo>
                    <a:pt x="1142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3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24" y="947"/>
              <a:ext cx="1404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BR" sz="3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Arial MT"/>
                  <a:cs typeface="Arial MT"/>
                </a:rPr>
                <a:t>PPA</a:t>
              </a:r>
              <a:endParaRPr kumimoji="0" lang="pt-PT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2988" y="1099"/>
              <a:ext cx="10386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t-PT" altLang="pt-BR" sz="1400" dirty="0">
                  <a:latin typeface="Arial" panose="020B0604020202020204" pitchFamily="34" charset="0"/>
                  <a:ea typeface="Arial MT"/>
                  <a:cs typeface="Arial" panose="020B0604020202020204" pitchFamily="34" charset="0"/>
                </a:rPr>
                <a:t>É</a:t>
              </a:r>
              <a:r>
                <a:rPr kumimoji="0" lang="pt-PT" altLang="pt-BR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 MT"/>
                  <a:cs typeface="Arial" panose="020B0604020202020204" pitchFamily="34" charset="0"/>
                </a:rPr>
                <a:t> o instrumento em que deverão ser estabelecidos os objetivos e metas quadrienais</a:t>
              </a:r>
              <a:endParaRPr kumimoji="0" lang="pt-PT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1190666" y="1184497"/>
            <a:ext cx="836799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BR" sz="25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 panose="02040502050405020303" pitchFamily="18" charset="0"/>
              <a:ea typeface="Arial MT"/>
              <a:cs typeface="Arial 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eorgia" panose="02040502050405020303" pitchFamily="18" charset="0"/>
                <a:ea typeface="Arial MT"/>
                <a:cs typeface="Arial MT"/>
              </a:rPr>
              <a:t>Linha do Tempo do Planejamento Municipal e Hierarquia</a:t>
            </a:r>
            <a:endParaRPr kumimoji="0" lang="pt-PT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0" name="Group 27"/>
          <p:cNvGrpSpPr>
            <a:grpSpLocks/>
          </p:cNvGrpSpPr>
          <p:nvPr/>
        </p:nvGrpSpPr>
        <p:grpSpPr bwMode="auto">
          <a:xfrm>
            <a:off x="1723113" y="4882125"/>
            <a:ext cx="7963853" cy="576871"/>
            <a:chOff x="1219" y="170"/>
            <a:chExt cx="12542" cy="908"/>
          </a:xfrm>
        </p:grpSpPr>
        <p:pic>
          <p:nvPicPr>
            <p:cNvPr id="2076" name="Picture 2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" y="170"/>
              <a:ext cx="1961" cy="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Freeform 29"/>
            <p:cNvSpPr>
              <a:spLocks/>
            </p:cNvSpPr>
            <p:nvPr/>
          </p:nvSpPr>
          <p:spPr bwMode="auto">
            <a:xfrm>
              <a:off x="3146" y="340"/>
              <a:ext cx="10615" cy="58"/>
            </a:xfrm>
            <a:custGeom>
              <a:avLst/>
              <a:gdLst>
                <a:gd name="T0" fmla="+- 0 3146 3146"/>
                <a:gd name="T1" fmla="*/ T0 w 10615"/>
                <a:gd name="T2" fmla="+- 0 341 341"/>
                <a:gd name="T3" fmla="*/ 341 h 58"/>
                <a:gd name="T4" fmla="+- 0 3146 3146"/>
                <a:gd name="T5" fmla="*/ T4 w 10615"/>
                <a:gd name="T6" fmla="+- 0 356 341"/>
                <a:gd name="T7" fmla="*/ 356 h 58"/>
                <a:gd name="T8" fmla="+- 0 13761 3146"/>
                <a:gd name="T9" fmla="*/ T8 w 10615"/>
                <a:gd name="T10" fmla="+- 0 399 341"/>
                <a:gd name="T11" fmla="*/ 399 h 58"/>
                <a:gd name="T12" fmla="+- 0 13761 3146"/>
                <a:gd name="T13" fmla="*/ T12 w 10615"/>
                <a:gd name="T14" fmla="+- 0 383 341"/>
                <a:gd name="T15" fmla="*/ 383 h 58"/>
                <a:gd name="T16" fmla="+- 0 3146 3146"/>
                <a:gd name="T17" fmla="*/ T16 w 10615"/>
                <a:gd name="T18" fmla="+- 0 341 341"/>
                <a:gd name="T19" fmla="*/ 341 h 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615" h="58">
                  <a:moveTo>
                    <a:pt x="0" y="0"/>
                  </a:moveTo>
                  <a:lnTo>
                    <a:pt x="0" y="15"/>
                  </a:lnTo>
                  <a:lnTo>
                    <a:pt x="10615" y="58"/>
                  </a:lnTo>
                  <a:lnTo>
                    <a:pt x="10615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4E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1450" y="202"/>
              <a:ext cx="1520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3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eorgia" panose="02040502050405020303" pitchFamily="18" charset="0"/>
                </a:rPr>
                <a:t>LOA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Text Box 31"/>
            <p:cNvSpPr txBox="1">
              <a:spLocks noChangeArrowheads="1"/>
            </p:cNvSpPr>
            <p:nvPr/>
          </p:nvSpPr>
          <p:spPr bwMode="auto">
            <a:xfrm>
              <a:off x="3501" y="366"/>
              <a:ext cx="9939" cy="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r>
                <a:rPr lang="pt-PT" sz="1400" dirty="0">
                  <a:latin typeface="Arial" panose="020B0604020202020204" pitchFamily="34" charset="0"/>
                  <a:cs typeface="Arial" panose="020B0604020202020204" pitchFamily="34" charset="0"/>
                </a:rPr>
                <a:t>Instrumento de programação das ações que serão executadas em cada programa de governo</a:t>
              </a:r>
              <a:r>
                <a:rPr lang="pt-PT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pt-B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27"/>
          <p:cNvGrpSpPr>
            <a:grpSpLocks/>
          </p:cNvGrpSpPr>
          <p:nvPr/>
        </p:nvGrpSpPr>
        <p:grpSpPr bwMode="auto">
          <a:xfrm>
            <a:off x="1394160" y="3799588"/>
            <a:ext cx="7964488" cy="630238"/>
            <a:chOff x="1219" y="171"/>
            <a:chExt cx="12543" cy="992"/>
          </a:xfrm>
        </p:grpSpPr>
        <p:pic>
          <p:nvPicPr>
            <p:cNvPr id="32" name="Picture 2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" y="170"/>
              <a:ext cx="1961" cy="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3146" y="340"/>
              <a:ext cx="10615" cy="58"/>
            </a:xfrm>
            <a:custGeom>
              <a:avLst/>
              <a:gdLst>
                <a:gd name="T0" fmla="+- 0 3146 3146"/>
                <a:gd name="T1" fmla="*/ T0 w 10615"/>
                <a:gd name="T2" fmla="+- 0 341 341"/>
                <a:gd name="T3" fmla="*/ 341 h 58"/>
                <a:gd name="T4" fmla="+- 0 3146 3146"/>
                <a:gd name="T5" fmla="*/ T4 w 10615"/>
                <a:gd name="T6" fmla="+- 0 356 341"/>
                <a:gd name="T7" fmla="*/ 356 h 58"/>
                <a:gd name="T8" fmla="+- 0 13761 3146"/>
                <a:gd name="T9" fmla="*/ T8 w 10615"/>
                <a:gd name="T10" fmla="+- 0 399 341"/>
                <a:gd name="T11" fmla="*/ 399 h 58"/>
                <a:gd name="T12" fmla="+- 0 13761 3146"/>
                <a:gd name="T13" fmla="*/ T12 w 10615"/>
                <a:gd name="T14" fmla="+- 0 383 341"/>
                <a:gd name="T15" fmla="*/ 383 h 58"/>
                <a:gd name="T16" fmla="+- 0 3146 3146"/>
                <a:gd name="T17" fmla="*/ T16 w 10615"/>
                <a:gd name="T18" fmla="+- 0 341 341"/>
                <a:gd name="T19" fmla="*/ 341 h 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615" h="58">
                  <a:moveTo>
                    <a:pt x="0" y="0"/>
                  </a:moveTo>
                  <a:lnTo>
                    <a:pt x="0" y="15"/>
                  </a:lnTo>
                  <a:lnTo>
                    <a:pt x="10615" y="58"/>
                  </a:lnTo>
                  <a:lnTo>
                    <a:pt x="10615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4E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1450" y="202"/>
              <a:ext cx="1520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3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eorgia" panose="02040502050405020303" pitchFamily="18" charset="0"/>
                </a:rPr>
                <a:t>LDO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3806" y="502"/>
              <a:ext cx="9939" cy="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Estabelece diretrizes, prioridades e metas da administração para a elaboração da LOA para o próximo exercício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Retângulo 26"/>
          <p:cNvSpPr/>
          <p:nvPr/>
        </p:nvSpPr>
        <p:spPr>
          <a:xfrm>
            <a:off x="2078726" y="425890"/>
            <a:ext cx="3023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</a:t>
            </a:r>
            <a:endParaRPr lang="pt-BR" dirty="0"/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743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755843" y="3244334"/>
            <a:ext cx="680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FFFFFF"/>
                </a:solidFill>
                <a:latin typeface="Arial MT"/>
                <a:ea typeface="Arial MT"/>
                <a:cs typeface="Arial MT"/>
              </a:rPr>
              <a:t>com</a:t>
            </a:r>
            <a:r>
              <a:rPr lang="pt-PT" spc="-35" dirty="0">
                <a:solidFill>
                  <a:srgbClr val="FFFFFF"/>
                </a:solidFill>
                <a:latin typeface="Arial MT"/>
                <a:ea typeface="Arial MT"/>
                <a:cs typeface="Arial MT"/>
              </a:rPr>
              <a:t> </a:t>
            </a:r>
            <a:endParaRPr lang="pt-BR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338003" y="1147763"/>
            <a:ext cx="3990975" cy="1692275"/>
            <a:chOff x="10983" y="2805"/>
            <a:chExt cx="6285" cy="2665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3" y="3155"/>
              <a:ext cx="5850" cy="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1418" y="2805"/>
              <a:ext cx="5850" cy="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25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endParaRPr kumimoji="0" lang="pt-BR" altLang="pt-B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endParaRPr>
            </a:p>
            <a:p>
              <a:pPr marL="0" marR="638175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9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O </a:t>
              </a:r>
              <a:r>
                <a:rPr kumimoji="0" lang="pt-BR" altLang="pt-BR" sz="19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PPA </a:t>
              </a:r>
              <a:r>
                <a:rPr kumimoji="0" lang="pt-BR" altLang="pt-BR" sz="19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é composto por Programas com suas metas e indicadores quantitativos.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" name="AutoShape 5"/>
          <p:cNvSpPr>
            <a:spLocks/>
          </p:cNvSpPr>
          <p:nvPr/>
        </p:nvSpPr>
        <p:spPr bwMode="auto">
          <a:xfrm>
            <a:off x="7385050" y="2849046"/>
            <a:ext cx="573088" cy="790575"/>
          </a:xfrm>
          <a:custGeom>
            <a:avLst/>
            <a:gdLst>
              <a:gd name="T0" fmla="+- 0 9080 8322"/>
              <a:gd name="T1" fmla="*/ T0 w 904"/>
              <a:gd name="T2" fmla="+- 0 3744 2616"/>
              <a:gd name="T3" fmla="*/ 3744 h 1246"/>
              <a:gd name="T4" fmla="+- 0 9073 8322"/>
              <a:gd name="T5" fmla="*/ T4 w 904"/>
              <a:gd name="T6" fmla="+- 0 3753 2616"/>
              <a:gd name="T7" fmla="*/ 3753 h 1246"/>
              <a:gd name="T8" fmla="+- 0 9199 8322"/>
              <a:gd name="T9" fmla="*/ T8 w 904"/>
              <a:gd name="T10" fmla="+- 0 3861 2616"/>
              <a:gd name="T11" fmla="*/ 3861 h 1246"/>
              <a:gd name="T12" fmla="+- 0 9182 8322"/>
              <a:gd name="T13" fmla="*/ T12 w 904"/>
              <a:gd name="T14" fmla="+- 0 3846 2616"/>
              <a:gd name="T15" fmla="*/ 3846 h 1246"/>
              <a:gd name="T16" fmla="+- 0 9090 8322"/>
              <a:gd name="T17" fmla="*/ T16 w 904"/>
              <a:gd name="T18" fmla="+- 0 3747 2616"/>
              <a:gd name="T19" fmla="*/ 3747 h 1246"/>
              <a:gd name="T20" fmla="+- 0 9169 8322"/>
              <a:gd name="T21" fmla="*/ T20 w 904"/>
              <a:gd name="T22" fmla="+- 0 3811 2616"/>
              <a:gd name="T23" fmla="*/ 3811 h 1246"/>
              <a:gd name="T24" fmla="+- 0 9196 8322"/>
              <a:gd name="T25" fmla="*/ T24 w 904"/>
              <a:gd name="T26" fmla="+- 0 3841 2616"/>
              <a:gd name="T27" fmla="*/ 3841 h 1246"/>
              <a:gd name="T28" fmla="+- 0 9185 8322"/>
              <a:gd name="T29" fmla="*/ T28 w 904"/>
              <a:gd name="T30" fmla="+- 0 3824 2616"/>
              <a:gd name="T31" fmla="*/ 3824 h 1246"/>
              <a:gd name="T32" fmla="+- 0 9211 8322"/>
              <a:gd name="T33" fmla="*/ T32 w 904"/>
              <a:gd name="T34" fmla="+- 0 3695 2616"/>
              <a:gd name="T35" fmla="*/ 3695 h 1246"/>
              <a:gd name="T36" fmla="+- 0 9205 8322"/>
              <a:gd name="T37" fmla="*/ T36 w 904"/>
              <a:gd name="T38" fmla="+- 0 3704 2616"/>
              <a:gd name="T39" fmla="*/ 3704 h 1246"/>
              <a:gd name="T40" fmla="+- 0 9201 8322"/>
              <a:gd name="T41" fmla="*/ T40 w 904"/>
              <a:gd name="T42" fmla="+- 0 3839 2616"/>
              <a:gd name="T43" fmla="*/ 3839 h 1246"/>
              <a:gd name="T44" fmla="+- 0 9201 8322"/>
              <a:gd name="T45" fmla="*/ T44 w 904"/>
              <a:gd name="T46" fmla="+- 0 3846 2616"/>
              <a:gd name="T47" fmla="*/ 3846 h 1246"/>
              <a:gd name="T48" fmla="+- 0 9226 8322"/>
              <a:gd name="T49" fmla="*/ T48 w 904"/>
              <a:gd name="T50" fmla="+- 0 3702 2616"/>
              <a:gd name="T51" fmla="*/ 3702 h 1246"/>
              <a:gd name="T52" fmla="+- 0 9216 8322"/>
              <a:gd name="T53" fmla="*/ T52 w 904"/>
              <a:gd name="T54" fmla="+- 0 3696 2616"/>
              <a:gd name="T55" fmla="*/ 3696 h 1246"/>
              <a:gd name="T56" fmla="+- 0 9185 8322"/>
              <a:gd name="T57" fmla="*/ T56 w 904"/>
              <a:gd name="T58" fmla="+- 0 3824 2616"/>
              <a:gd name="T59" fmla="*/ 3824 h 1246"/>
              <a:gd name="T60" fmla="+- 0 9198 8322"/>
              <a:gd name="T61" fmla="*/ T60 w 904"/>
              <a:gd name="T62" fmla="+- 0 3835 2616"/>
              <a:gd name="T63" fmla="*/ 3835 h 1246"/>
              <a:gd name="T64" fmla="+- 0 9188 8322"/>
              <a:gd name="T65" fmla="*/ T64 w 904"/>
              <a:gd name="T66" fmla="+- 0 3804 2616"/>
              <a:gd name="T67" fmla="*/ 3804 h 1246"/>
              <a:gd name="T68" fmla="+- 0 9198 8322"/>
              <a:gd name="T69" fmla="*/ T68 w 904"/>
              <a:gd name="T70" fmla="+- 0 3835 2616"/>
              <a:gd name="T71" fmla="*/ 3835 h 1246"/>
              <a:gd name="T72" fmla="+- 0 9196 8322"/>
              <a:gd name="T73" fmla="*/ T72 w 904"/>
              <a:gd name="T74" fmla="+- 0 3841 2616"/>
              <a:gd name="T75" fmla="*/ 3841 h 1246"/>
              <a:gd name="T76" fmla="+- 0 9188 8322"/>
              <a:gd name="T77" fmla="*/ T76 w 904"/>
              <a:gd name="T78" fmla="+- 0 3804 2616"/>
              <a:gd name="T79" fmla="*/ 3804 h 1246"/>
              <a:gd name="T80" fmla="+- 0 8322 8322"/>
              <a:gd name="T81" fmla="*/ T80 w 904"/>
              <a:gd name="T82" fmla="+- 0 2631 2616"/>
              <a:gd name="T83" fmla="*/ 2631 h 1246"/>
              <a:gd name="T84" fmla="+- 0 8465 8322"/>
              <a:gd name="T85" fmla="*/ T84 w 904"/>
              <a:gd name="T86" fmla="+- 0 2758 2616"/>
              <a:gd name="T87" fmla="*/ 2758 h 1246"/>
              <a:gd name="T88" fmla="+- 0 8599 8322"/>
              <a:gd name="T89" fmla="*/ T88 w 904"/>
              <a:gd name="T90" fmla="+- 0 2893 2616"/>
              <a:gd name="T91" fmla="*/ 2893 h 1246"/>
              <a:gd name="T92" fmla="+- 0 8724 8322"/>
              <a:gd name="T93" fmla="*/ T92 w 904"/>
              <a:gd name="T94" fmla="+- 0 3038 2616"/>
              <a:gd name="T95" fmla="*/ 3038 h 1246"/>
              <a:gd name="T96" fmla="+- 0 8838 8322"/>
              <a:gd name="T97" fmla="*/ T96 w 904"/>
              <a:gd name="T98" fmla="+- 0 3189 2616"/>
              <a:gd name="T99" fmla="*/ 3189 h 1246"/>
              <a:gd name="T100" fmla="+- 0 8943 8322"/>
              <a:gd name="T101" fmla="*/ T100 w 904"/>
              <a:gd name="T102" fmla="+- 0 3348 2616"/>
              <a:gd name="T103" fmla="*/ 3348 h 1246"/>
              <a:gd name="T104" fmla="+- 0 9036 8322"/>
              <a:gd name="T105" fmla="*/ T104 w 904"/>
              <a:gd name="T106" fmla="+- 0 3514 2616"/>
              <a:gd name="T107" fmla="*/ 3514 h 1246"/>
              <a:gd name="T108" fmla="+- 0 9119 8322"/>
              <a:gd name="T109" fmla="*/ T108 w 904"/>
              <a:gd name="T110" fmla="+- 0 3687 2616"/>
              <a:gd name="T111" fmla="*/ 3687 h 1246"/>
              <a:gd name="T112" fmla="+- 0 9169 8322"/>
              <a:gd name="T113" fmla="*/ T112 w 904"/>
              <a:gd name="T114" fmla="+- 0 3811 2616"/>
              <a:gd name="T115" fmla="*/ 3811 h 1246"/>
              <a:gd name="T116" fmla="+- 0 9188 8322"/>
              <a:gd name="T117" fmla="*/ T116 w 904"/>
              <a:gd name="T118" fmla="+- 0 3804 2616"/>
              <a:gd name="T119" fmla="*/ 3804 h 1246"/>
              <a:gd name="T120" fmla="+- 0 9137 8322"/>
              <a:gd name="T121" fmla="*/ T120 w 904"/>
              <a:gd name="T122" fmla="+- 0 3678 2616"/>
              <a:gd name="T123" fmla="*/ 3678 h 1246"/>
              <a:gd name="T124" fmla="+- 0 9054 8322"/>
              <a:gd name="T125" fmla="*/ T124 w 904"/>
              <a:gd name="T126" fmla="+- 0 3505 2616"/>
              <a:gd name="T127" fmla="*/ 3505 h 1246"/>
              <a:gd name="T128" fmla="+- 0 8960 8322"/>
              <a:gd name="T129" fmla="*/ T128 w 904"/>
              <a:gd name="T130" fmla="+- 0 3338 2616"/>
              <a:gd name="T131" fmla="*/ 3338 h 1246"/>
              <a:gd name="T132" fmla="+- 0 8855 8322"/>
              <a:gd name="T133" fmla="*/ T132 w 904"/>
              <a:gd name="T134" fmla="+- 0 3178 2616"/>
              <a:gd name="T135" fmla="*/ 3178 h 1246"/>
              <a:gd name="T136" fmla="+- 0 8739 8322"/>
              <a:gd name="T137" fmla="*/ T136 w 904"/>
              <a:gd name="T138" fmla="+- 0 3025 2616"/>
              <a:gd name="T139" fmla="*/ 3025 h 1246"/>
              <a:gd name="T140" fmla="+- 0 8614 8322"/>
              <a:gd name="T141" fmla="*/ T140 w 904"/>
              <a:gd name="T142" fmla="+- 0 2880 2616"/>
              <a:gd name="T143" fmla="*/ 2880 h 1246"/>
              <a:gd name="T144" fmla="+- 0 8479 8322"/>
              <a:gd name="T145" fmla="*/ T144 w 904"/>
              <a:gd name="T146" fmla="+- 0 2743 2616"/>
              <a:gd name="T147" fmla="*/ 2743 h 1246"/>
              <a:gd name="T148" fmla="+- 0 8334 8322"/>
              <a:gd name="T149" fmla="*/ T148 w 904"/>
              <a:gd name="T150" fmla="+- 0 2616 2616"/>
              <a:gd name="T151" fmla="*/ 2616 h 124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</a:cxnLst>
            <a:rect l="0" t="0" r="r" b="b"/>
            <a:pathLst>
              <a:path w="904" h="1246">
                <a:moveTo>
                  <a:pt x="764" y="1128"/>
                </a:moveTo>
                <a:lnTo>
                  <a:pt x="758" y="1128"/>
                </a:lnTo>
                <a:lnTo>
                  <a:pt x="754" y="1133"/>
                </a:lnTo>
                <a:lnTo>
                  <a:pt x="751" y="1137"/>
                </a:lnTo>
                <a:lnTo>
                  <a:pt x="751" y="1143"/>
                </a:lnTo>
                <a:lnTo>
                  <a:pt x="877" y="1245"/>
                </a:lnTo>
                <a:lnTo>
                  <a:pt x="879" y="1230"/>
                </a:lnTo>
                <a:lnTo>
                  <a:pt x="860" y="1230"/>
                </a:lnTo>
                <a:lnTo>
                  <a:pt x="847" y="1195"/>
                </a:lnTo>
                <a:lnTo>
                  <a:pt x="768" y="1131"/>
                </a:lnTo>
                <a:lnTo>
                  <a:pt x="764" y="1128"/>
                </a:lnTo>
                <a:close/>
                <a:moveTo>
                  <a:pt x="847" y="1195"/>
                </a:moveTo>
                <a:lnTo>
                  <a:pt x="860" y="1230"/>
                </a:lnTo>
                <a:lnTo>
                  <a:pt x="874" y="1225"/>
                </a:lnTo>
                <a:lnTo>
                  <a:pt x="860" y="1225"/>
                </a:lnTo>
                <a:lnTo>
                  <a:pt x="863" y="1208"/>
                </a:lnTo>
                <a:lnTo>
                  <a:pt x="847" y="1195"/>
                </a:lnTo>
                <a:close/>
                <a:moveTo>
                  <a:pt x="889" y="1079"/>
                </a:moveTo>
                <a:lnTo>
                  <a:pt x="884" y="1082"/>
                </a:lnTo>
                <a:lnTo>
                  <a:pt x="883" y="1088"/>
                </a:lnTo>
                <a:lnTo>
                  <a:pt x="866" y="1188"/>
                </a:lnTo>
                <a:lnTo>
                  <a:pt x="879" y="1223"/>
                </a:lnTo>
                <a:lnTo>
                  <a:pt x="860" y="1230"/>
                </a:lnTo>
                <a:lnTo>
                  <a:pt x="879" y="1230"/>
                </a:lnTo>
                <a:lnTo>
                  <a:pt x="903" y="1091"/>
                </a:lnTo>
                <a:lnTo>
                  <a:pt x="904" y="1086"/>
                </a:lnTo>
                <a:lnTo>
                  <a:pt x="900" y="1080"/>
                </a:lnTo>
                <a:lnTo>
                  <a:pt x="894" y="1080"/>
                </a:lnTo>
                <a:lnTo>
                  <a:pt x="889" y="1079"/>
                </a:lnTo>
                <a:close/>
                <a:moveTo>
                  <a:pt x="863" y="1208"/>
                </a:moveTo>
                <a:lnTo>
                  <a:pt x="860" y="1225"/>
                </a:lnTo>
                <a:lnTo>
                  <a:pt x="876" y="1219"/>
                </a:lnTo>
                <a:lnTo>
                  <a:pt x="863" y="1208"/>
                </a:lnTo>
                <a:close/>
                <a:moveTo>
                  <a:pt x="866" y="1188"/>
                </a:moveTo>
                <a:lnTo>
                  <a:pt x="863" y="1208"/>
                </a:lnTo>
                <a:lnTo>
                  <a:pt x="876" y="1219"/>
                </a:lnTo>
                <a:lnTo>
                  <a:pt x="860" y="1225"/>
                </a:lnTo>
                <a:lnTo>
                  <a:pt x="874" y="1225"/>
                </a:lnTo>
                <a:lnTo>
                  <a:pt x="879" y="1223"/>
                </a:lnTo>
                <a:lnTo>
                  <a:pt x="866" y="1188"/>
                </a:lnTo>
                <a:close/>
                <a:moveTo>
                  <a:pt x="12" y="0"/>
                </a:moveTo>
                <a:lnTo>
                  <a:pt x="0" y="15"/>
                </a:lnTo>
                <a:lnTo>
                  <a:pt x="73" y="77"/>
                </a:lnTo>
                <a:lnTo>
                  <a:pt x="143" y="142"/>
                </a:lnTo>
                <a:lnTo>
                  <a:pt x="212" y="209"/>
                </a:lnTo>
                <a:lnTo>
                  <a:pt x="277" y="277"/>
                </a:lnTo>
                <a:lnTo>
                  <a:pt x="341" y="348"/>
                </a:lnTo>
                <a:lnTo>
                  <a:pt x="402" y="422"/>
                </a:lnTo>
                <a:lnTo>
                  <a:pt x="461" y="496"/>
                </a:lnTo>
                <a:lnTo>
                  <a:pt x="516" y="573"/>
                </a:lnTo>
                <a:lnTo>
                  <a:pt x="570" y="652"/>
                </a:lnTo>
                <a:lnTo>
                  <a:pt x="621" y="732"/>
                </a:lnTo>
                <a:lnTo>
                  <a:pt x="669" y="815"/>
                </a:lnTo>
                <a:lnTo>
                  <a:pt x="714" y="898"/>
                </a:lnTo>
                <a:lnTo>
                  <a:pt x="757" y="984"/>
                </a:lnTo>
                <a:lnTo>
                  <a:pt x="797" y="1071"/>
                </a:lnTo>
                <a:lnTo>
                  <a:pt x="833" y="1159"/>
                </a:lnTo>
                <a:lnTo>
                  <a:pt x="847" y="1195"/>
                </a:lnTo>
                <a:lnTo>
                  <a:pt x="863" y="1208"/>
                </a:lnTo>
                <a:lnTo>
                  <a:pt x="866" y="1188"/>
                </a:lnTo>
                <a:lnTo>
                  <a:pt x="852" y="1151"/>
                </a:lnTo>
                <a:lnTo>
                  <a:pt x="815" y="1062"/>
                </a:lnTo>
                <a:lnTo>
                  <a:pt x="775" y="975"/>
                </a:lnTo>
                <a:lnTo>
                  <a:pt x="732" y="889"/>
                </a:lnTo>
                <a:lnTo>
                  <a:pt x="686" y="805"/>
                </a:lnTo>
                <a:lnTo>
                  <a:pt x="638" y="722"/>
                </a:lnTo>
                <a:lnTo>
                  <a:pt x="587" y="641"/>
                </a:lnTo>
                <a:lnTo>
                  <a:pt x="533" y="562"/>
                </a:lnTo>
                <a:lnTo>
                  <a:pt x="476" y="484"/>
                </a:lnTo>
                <a:lnTo>
                  <a:pt x="417" y="409"/>
                </a:lnTo>
                <a:lnTo>
                  <a:pt x="356" y="335"/>
                </a:lnTo>
                <a:lnTo>
                  <a:pt x="292" y="264"/>
                </a:lnTo>
                <a:lnTo>
                  <a:pt x="226" y="194"/>
                </a:lnTo>
                <a:lnTo>
                  <a:pt x="157" y="127"/>
                </a:lnTo>
                <a:lnTo>
                  <a:pt x="86" y="62"/>
                </a:lnTo>
                <a:lnTo>
                  <a:pt x="12" y="0"/>
                </a:lnTo>
                <a:close/>
              </a:path>
            </a:pathLst>
          </a:custGeom>
          <a:solidFill>
            <a:srgbClr val="CCB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878161" y="4015739"/>
            <a:ext cx="3119510" cy="1614457"/>
            <a:chOff x="7792" y="4280"/>
            <a:chExt cx="4911" cy="2543"/>
          </a:xfrm>
        </p:grpSpPr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" y="4280"/>
              <a:ext cx="4566" cy="2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8137" y="4505"/>
              <a:ext cx="4566" cy="2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479425" lvl="0" indent="0" algn="ctr" defTabSz="914400" rtl="0" eaLnBrk="0" fontAlgn="base" latinLnBrk="0" hangingPunct="0">
                <a:lnSpc>
                  <a:spcPct val="100000"/>
                </a:lnSpc>
                <a:spcBef>
                  <a:spcPts val="1625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9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A </a:t>
              </a:r>
              <a:r>
                <a:rPr kumimoji="0" lang="pt-BR" altLang="pt-BR" sz="19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LDO </a:t>
              </a:r>
              <a:r>
                <a:rPr kumimoji="0" lang="pt-BR" altLang="pt-BR" sz="19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explicita as metas e prioridades para cada ano, definindo as Diretrizes.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2610803" y="4017962"/>
            <a:ext cx="3751361" cy="1612265"/>
            <a:chOff x="2011" y="4168"/>
            <a:chExt cx="5053" cy="2539"/>
          </a:xfrm>
        </p:grpSpPr>
        <p:pic>
          <p:nvPicPr>
            <p:cNvPr id="3082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" y="4168"/>
              <a:ext cx="4653" cy="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411" y="4392"/>
              <a:ext cx="4653" cy="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762000" lvl="0" indent="0" algn="ctr" defTabSz="914400" rtl="0" eaLnBrk="0" fontAlgn="base" latinLnBrk="0" hangingPunct="0">
                <a:lnSpc>
                  <a:spcPct val="166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9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A </a:t>
              </a:r>
              <a:r>
                <a:rPr kumimoji="0" lang="pt-BR" altLang="pt-BR" sz="19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LOA </a:t>
              </a:r>
              <a:r>
                <a:rPr kumimoji="0" lang="pt-BR" altLang="pt-BR" sz="19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prevê</a:t>
              </a:r>
              <a:r>
                <a:rPr lang="pt-BR" altLang="pt-BR" sz="1900" dirty="0">
                  <a:solidFill>
                    <a:srgbClr val="FFFFFF"/>
                  </a:solidFill>
                  <a:latin typeface="Calibri" panose="020F0502020204030204" pitchFamily="34" charset="0"/>
                </a:rPr>
                <a:t> </a:t>
              </a:r>
              <a:r>
                <a:rPr kumimoji="0" lang="pt-BR" altLang="pt-BR" sz="19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recursos</a:t>
              </a:r>
              <a:r>
                <a:rPr lang="pt-BR" altLang="pt-BR" sz="1900" dirty="0">
                  <a:latin typeface="Times New Roman" panose="02020603050405020304" pitchFamily="18" charset="0"/>
                </a:rPr>
                <a:t> </a:t>
              </a:r>
              <a:r>
                <a:rPr kumimoji="0" lang="pt-BR" altLang="pt-BR" sz="19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para sua</a:t>
              </a:r>
              <a:r>
                <a:rPr kumimoji="0" lang="pt-BR" altLang="pt-BR" sz="1900" b="0" i="0" u="none" strike="noStrike" cap="none" normalizeH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pt-BR" altLang="pt-BR" sz="19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execução.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" name="AutoShape 12"/>
          <p:cNvSpPr>
            <a:spLocks/>
          </p:cNvSpPr>
          <p:nvPr/>
        </p:nvSpPr>
        <p:spPr bwMode="auto">
          <a:xfrm>
            <a:off x="4747997" y="3011131"/>
            <a:ext cx="533400" cy="741362"/>
          </a:xfrm>
          <a:custGeom>
            <a:avLst/>
            <a:gdLst>
              <a:gd name="T0" fmla="+- 0 5986 5195"/>
              <a:gd name="T1" fmla="*/ T0 w 841"/>
              <a:gd name="T2" fmla="+- 0 2642 2612"/>
              <a:gd name="T3" fmla="*/ 2642 h 1166"/>
              <a:gd name="T4" fmla="+- 0 5893 5195"/>
              <a:gd name="T5" fmla="*/ T4 w 841"/>
              <a:gd name="T6" fmla="+- 0 2726 2612"/>
              <a:gd name="T7" fmla="*/ 2726 h 1166"/>
              <a:gd name="T8" fmla="+- 0 5766 5195"/>
              <a:gd name="T9" fmla="*/ T8 w 841"/>
              <a:gd name="T10" fmla="+- 0 2855 2612"/>
              <a:gd name="T11" fmla="*/ 2855 h 1166"/>
              <a:gd name="T12" fmla="+- 0 5647 5195"/>
              <a:gd name="T13" fmla="*/ T12 w 841"/>
              <a:gd name="T14" fmla="+- 0 2992 2612"/>
              <a:gd name="T15" fmla="*/ 2992 h 1166"/>
              <a:gd name="T16" fmla="+- 0 5538 5195"/>
              <a:gd name="T17" fmla="*/ T16 w 841"/>
              <a:gd name="T18" fmla="+- 0 3135 2612"/>
              <a:gd name="T19" fmla="*/ 3135 h 1166"/>
              <a:gd name="T20" fmla="+- 0 5437 5195"/>
              <a:gd name="T21" fmla="*/ T20 w 841"/>
              <a:gd name="T22" fmla="+- 0 3285 2612"/>
              <a:gd name="T23" fmla="*/ 3285 h 1166"/>
              <a:gd name="T24" fmla="+- 0 5346 5195"/>
              <a:gd name="T25" fmla="*/ T24 w 841"/>
              <a:gd name="T26" fmla="+- 0 3442 2612"/>
              <a:gd name="T27" fmla="*/ 3442 h 1166"/>
              <a:gd name="T28" fmla="+- 0 5265 5195"/>
              <a:gd name="T29" fmla="*/ T28 w 841"/>
              <a:gd name="T30" fmla="+- 0 3604 2612"/>
              <a:gd name="T31" fmla="*/ 3604 h 1166"/>
              <a:gd name="T32" fmla="+- 0 5195 5195"/>
              <a:gd name="T33" fmla="*/ T32 w 841"/>
              <a:gd name="T34" fmla="+- 0 3771 2612"/>
              <a:gd name="T35" fmla="*/ 3771 h 1166"/>
              <a:gd name="T36" fmla="+- 0 5247 5195"/>
              <a:gd name="T37" fmla="*/ T36 w 841"/>
              <a:gd name="T38" fmla="+- 0 3694 2612"/>
              <a:gd name="T39" fmla="*/ 3694 h 1166"/>
              <a:gd name="T40" fmla="+- 0 5322 5195"/>
              <a:gd name="T41" fmla="*/ T40 w 841"/>
              <a:gd name="T42" fmla="+- 0 3530 2612"/>
              <a:gd name="T43" fmla="*/ 3530 h 1166"/>
              <a:gd name="T44" fmla="+- 0 5408 5195"/>
              <a:gd name="T45" fmla="*/ T44 w 841"/>
              <a:gd name="T46" fmla="+- 0 3372 2612"/>
              <a:gd name="T47" fmla="*/ 3372 h 1166"/>
              <a:gd name="T48" fmla="+- 0 5503 5195"/>
              <a:gd name="T49" fmla="*/ T48 w 841"/>
              <a:gd name="T50" fmla="+- 0 3220 2612"/>
              <a:gd name="T51" fmla="*/ 3220 h 1166"/>
              <a:gd name="T52" fmla="+- 0 5607 5195"/>
              <a:gd name="T53" fmla="*/ T52 w 841"/>
              <a:gd name="T54" fmla="+- 0 3074 2612"/>
              <a:gd name="T55" fmla="*/ 3074 h 1166"/>
              <a:gd name="T56" fmla="+- 0 5721 5195"/>
              <a:gd name="T57" fmla="*/ T56 w 841"/>
              <a:gd name="T58" fmla="+- 0 2935 2612"/>
              <a:gd name="T59" fmla="*/ 2935 h 1166"/>
              <a:gd name="T60" fmla="+- 0 5843 5195"/>
              <a:gd name="T61" fmla="*/ T60 w 841"/>
              <a:gd name="T62" fmla="+- 0 2803 2612"/>
              <a:gd name="T63" fmla="*/ 2803 h 1166"/>
              <a:gd name="T64" fmla="+- 0 5973 5195"/>
              <a:gd name="T65" fmla="*/ T64 w 841"/>
              <a:gd name="T66" fmla="+- 0 2679 2612"/>
              <a:gd name="T67" fmla="*/ 2679 h 1166"/>
              <a:gd name="T68" fmla="+- 0 6005 5195"/>
              <a:gd name="T69" fmla="*/ T68 w 841"/>
              <a:gd name="T70" fmla="+- 0 2638 2612"/>
              <a:gd name="T71" fmla="*/ 2638 h 1166"/>
              <a:gd name="T72" fmla="+- 0 6014 5195"/>
              <a:gd name="T73" fmla="*/ T72 w 841"/>
              <a:gd name="T74" fmla="+- 0 2618 2612"/>
              <a:gd name="T75" fmla="*/ 2618 h 1166"/>
              <a:gd name="T76" fmla="+- 0 5999 5195"/>
              <a:gd name="T77" fmla="*/ T76 w 841"/>
              <a:gd name="T78" fmla="+- 0 2657 2612"/>
              <a:gd name="T79" fmla="*/ 2657 h 1166"/>
              <a:gd name="T80" fmla="+- 0 5964 5195"/>
              <a:gd name="T81" fmla="*/ T80 w 841"/>
              <a:gd name="T82" fmla="+- 0 2759 2612"/>
              <a:gd name="T83" fmla="*/ 2759 h 1166"/>
              <a:gd name="T84" fmla="+- 0 5977 5195"/>
              <a:gd name="T85" fmla="*/ T84 w 841"/>
              <a:gd name="T86" fmla="+- 0 2768 2612"/>
              <a:gd name="T87" fmla="*/ 2768 h 1166"/>
              <a:gd name="T88" fmla="+- 0 5985 5195"/>
              <a:gd name="T89" fmla="*/ T88 w 841"/>
              <a:gd name="T90" fmla="+- 0 2760 2612"/>
              <a:gd name="T91" fmla="*/ 2760 h 1166"/>
              <a:gd name="T92" fmla="+- 0 6035 5195"/>
              <a:gd name="T93" fmla="*/ T92 w 841"/>
              <a:gd name="T94" fmla="+- 0 2612 2612"/>
              <a:gd name="T95" fmla="*/ 2612 h 1166"/>
              <a:gd name="T96" fmla="+- 0 5873 5195"/>
              <a:gd name="T97" fmla="*/ T96 w 841"/>
              <a:gd name="T98" fmla="+- 0 2647 2612"/>
              <a:gd name="T99" fmla="*/ 2647 h 1166"/>
              <a:gd name="T100" fmla="+- 0 5880 5195"/>
              <a:gd name="T101" fmla="*/ T100 w 841"/>
              <a:gd name="T102" fmla="+- 0 2662 2612"/>
              <a:gd name="T103" fmla="*/ 2662 h 1166"/>
              <a:gd name="T104" fmla="+- 0 6014 5195"/>
              <a:gd name="T105" fmla="*/ T104 w 841"/>
              <a:gd name="T106" fmla="+- 0 2618 2612"/>
              <a:gd name="T107" fmla="*/ 2618 h 1166"/>
              <a:gd name="T108" fmla="+- 0 6035 5195"/>
              <a:gd name="T109" fmla="*/ T108 w 841"/>
              <a:gd name="T110" fmla="+- 0 2612 2612"/>
              <a:gd name="T111" fmla="*/ 2612 h 1166"/>
              <a:gd name="T112" fmla="+- 0 6011 5195"/>
              <a:gd name="T113" fmla="*/ T112 w 841"/>
              <a:gd name="T114" fmla="+- 0 2622 2612"/>
              <a:gd name="T115" fmla="*/ 2622 h 1166"/>
              <a:gd name="T116" fmla="+- 0 6005 5195"/>
              <a:gd name="T117" fmla="*/ T116 w 841"/>
              <a:gd name="T118" fmla="+- 0 2638 2612"/>
              <a:gd name="T119" fmla="*/ 2638 h 1166"/>
              <a:gd name="T120" fmla="+- 0 6027 5195"/>
              <a:gd name="T121" fmla="*/ T120 w 841"/>
              <a:gd name="T122" fmla="+- 0 2633 2612"/>
              <a:gd name="T123" fmla="*/ 2633 h 1166"/>
              <a:gd name="T124" fmla="+- 0 6014 5195"/>
              <a:gd name="T125" fmla="*/ T124 w 841"/>
              <a:gd name="T126" fmla="+- 0 2618 2612"/>
              <a:gd name="T127" fmla="*/ 2618 h 1166"/>
              <a:gd name="T128" fmla="+- 0 6005 5195"/>
              <a:gd name="T129" fmla="*/ T128 w 841"/>
              <a:gd name="T130" fmla="+- 0 2638 2612"/>
              <a:gd name="T131" fmla="*/ 2638 h 1166"/>
              <a:gd name="T132" fmla="+- 0 6017 5195"/>
              <a:gd name="T133" fmla="*/ T132 w 841"/>
              <a:gd name="T134" fmla="+- 0 2622 2612"/>
              <a:gd name="T135" fmla="*/ 2622 h 1166"/>
              <a:gd name="T136" fmla="+- 0 6011 5195"/>
              <a:gd name="T137" fmla="*/ T136 w 841"/>
              <a:gd name="T138" fmla="+- 0 2622 2612"/>
              <a:gd name="T139" fmla="*/ 2622 h 1166"/>
              <a:gd name="T140" fmla="+- 0 6022 5195"/>
              <a:gd name="T141" fmla="*/ T140 w 841"/>
              <a:gd name="T142" fmla="+- 0 2635 2612"/>
              <a:gd name="T143" fmla="*/ 2635 h 116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</a:cxnLst>
            <a:rect l="0" t="0" r="r" b="b"/>
            <a:pathLst>
              <a:path w="841" h="1166">
                <a:moveTo>
                  <a:pt x="810" y="26"/>
                </a:moveTo>
                <a:lnTo>
                  <a:pt x="791" y="30"/>
                </a:lnTo>
                <a:lnTo>
                  <a:pt x="765" y="52"/>
                </a:lnTo>
                <a:lnTo>
                  <a:pt x="698" y="114"/>
                </a:lnTo>
                <a:lnTo>
                  <a:pt x="633" y="177"/>
                </a:lnTo>
                <a:lnTo>
                  <a:pt x="571" y="243"/>
                </a:lnTo>
                <a:lnTo>
                  <a:pt x="510" y="310"/>
                </a:lnTo>
                <a:lnTo>
                  <a:pt x="452" y="380"/>
                </a:lnTo>
                <a:lnTo>
                  <a:pt x="396" y="450"/>
                </a:lnTo>
                <a:lnTo>
                  <a:pt x="343" y="523"/>
                </a:lnTo>
                <a:lnTo>
                  <a:pt x="291" y="597"/>
                </a:lnTo>
                <a:lnTo>
                  <a:pt x="242" y="673"/>
                </a:lnTo>
                <a:lnTo>
                  <a:pt x="196" y="751"/>
                </a:lnTo>
                <a:lnTo>
                  <a:pt x="151" y="830"/>
                </a:lnTo>
                <a:lnTo>
                  <a:pt x="109" y="910"/>
                </a:lnTo>
                <a:lnTo>
                  <a:pt x="70" y="992"/>
                </a:lnTo>
                <a:lnTo>
                  <a:pt x="34" y="1075"/>
                </a:lnTo>
                <a:lnTo>
                  <a:pt x="0" y="1159"/>
                </a:lnTo>
                <a:lnTo>
                  <a:pt x="18" y="1166"/>
                </a:lnTo>
                <a:lnTo>
                  <a:pt x="52" y="1082"/>
                </a:lnTo>
                <a:lnTo>
                  <a:pt x="89" y="1000"/>
                </a:lnTo>
                <a:lnTo>
                  <a:pt x="127" y="918"/>
                </a:lnTo>
                <a:lnTo>
                  <a:pt x="169" y="839"/>
                </a:lnTo>
                <a:lnTo>
                  <a:pt x="213" y="760"/>
                </a:lnTo>
                <a:lnTo>
                  <a:pt x="259" y="684"/>
                </a:lnTo>
                <a:lnTo>
                  <a:pt x="308" y="608"/>
                </a:lnTo>
                <a:lnTo>
                  <a:pt x="359" y="534"/>
                </a:lnTo>
                <a:lnTo>
                  <a:pt x="412" y="462"/>
                </a:lnTo>
                <a:lnTo>
                  <a:pt x="468" y="392"/>
                </a:lnTo>
                <a:lnTo>
                  <a:pt x="526" y="323"/>
                </a:lnTo>
                <a:lnTo>
                  <a:pt x="586" y="256"/>
                </a:lnTo>
                <a:lnTo>
                  <a:pt x="648" y="191"/>
                </a:lnTo>
                <a:lnTo>
                  <a:pt x="712" y="128"/>
                </a:lnTo>
                <a:lnTo>
                  <a:pt x="778" y="67"/>
                </a:lnTo>
                <a:lnTo>
                  <a:pt x="804" y="45"/>
                </a:lnTo>
                <a:lnTo>
                  <a:pt x="810" y="26"/>
                </a:lnTo>
                <a:close/>
                <a:moveTo>
                  <a:pt x="838" y="6"/>
                </a:moveTo>
                <a:lnTo>
                  <a:pt x="819" y="6"/>
                </a:lnTo>
                <a:lnTo>
                  <a:pt x="832" y="21"/>
                </a:lnTo>
                <a:lnTo>
                  <a:pt x="804" y="45"/>
                </a:lnTo>
                <a:lnTo>
                  <a:pt x="771" y="142"/>
                </a:lnTo>
                <a:lnTo>
                  <a:pt x="769" y="147"/>
                </a:lnTo>
                <a:lnTo>
                  <a:pt x="772" y="152"/>
                </a:lnTo>
                <a:lnTo>
                  <a:pt x="782" y="156"/>
                </a:lnTo>
                <a:lnTo>
                  <a:pt x="788" y="153"/>
                </a:lnTo>
                <a:lnTo>
                  <a:pt x="790" y="148"/>
                </a:lnTo>
                <a:lnTo>
                  <a:pt x="838" y="6"/>
                </a:lnTo>
                <a:close/>
                <a:moveTo>
                  <a:pt x="840" y="0"/>
                </a:moveTo>
                <a:lnTo>
                  <a:pt x="681" y="30"/>
                </a:lnTo>
                <a:lnTo>
                  <a:pt x="678" y="35"/>
                </a:lnTo>
                <a:lnTo>
                  <a:pt x="680" y="46"/>
                </a:lnTo>
                <a:lnTo>
                  <a:pt x="685" y="50"/>
                </a:lnTo>
                <a:lnTo>
                  <a:pt x="791" y="30"/>
                </a:lnTo>
                <a:lnTo>
                  <a:pt x="819" y="6"/>
                </a:lnTo>
                <a:lnTo>
                  <a:pt x="838" y="6"/>
                </a:lnTo>
                <a:lnTo>
                  <a:pt x="840" y="0"/>
                </a:lnTo>
                <a:close/>
                <a:moveTo>
                  <a:pt x="822" y="10"/>
                </a:moveTo>
                <a:lnTo>
                  <a:pt x="816" y="10"/>
                </a:lnTo>
                <a:lnTo>
                  <a:pt x="827" y="23"/>
                </a:lnTo>
                <a:lnTo>
                  <a:pt x="810" y="26"/>
                </a:lnTo>
                <a:lnTo>
                  <a:pt x="804" y="45"/>
                </a:lnTo>
                <a:lnTo>
                  <a:pt x="832" y="21"/>
                </a:lnTo>
                <a:lnTo>
                  <a:pt x="822" y="10"/>
                </a:lnTo>
                <a:close/>
                <a:moveTo>
                  <a:pt x="819" y="6"/>
                </a:moveTo>
                <a:lnTo>
                  <a:pt x="791" y="30"/>
                </a:lnTo>
                <a:lnTo>
                  <a:pt x="810" y="26"/>
                </a:lnTo>
                <a:lnTo>
                  <a:pt x="816" y="10"/>
                </a:lnTo>
                <a:lnTo>
                  <a:pt x="822" y="10"/>
                </a:lnTo>
                <a:lnTo>
                  <a:pt x="819" y="6"/>
                </a:lnTo>
                <a:close/>
                <a:moveTo>
                  <a:pt x="816" y="10"/>
                </a:moveTo>
                <a:lnTo>
                  <a:pt x="810" y="26"/>
                </a:lnTo>
                <a:lnTo>
                  <a:pt x="827" y="23"/>
                </a:lnTo>
                <a:lnTo>
                  <a:pt x="816" y="10"/>
                </a:lnTo>
                <a:close/>
              </a:path>
            </a:pathLst>
          </a:custGeom>
          <a:solidFill>
            <a:srgbClr val="8BAC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AutoShape 13"/>
          <p:cNvSpPr>
            <a:spLocks/>
          </p:cNvSpPr>
          <p:nvPr/>
        </p:nvSpPr>
        <p:spPr bwMode="auto">
          <a:xfrm>
            <a:off x="5630863" y="5890061"/>
            <a:ext cx="1892300" cy="298450"/>
          </a:xfrm>
          <a:custGeom>
            <a:avLst/>
            <a:gdLst>
              <a:gd name="T0" fmla="+- 0 5710 5667"/>
              <a:gd name="T1" fmla="*/ T0 w 2981"/>
              <a:gd name="T2" fmla="+- 0 6964 6925"/>
              <a:gd name="T3" fmla="*/ 6964 h 468"/>
              <a:gd name="T4" fmla="+- 0 5834 5667"/>
              <a:gd name="T5" fmla="*/ T4 w 2981"/>
              <a:gd name="T6" fmla="+- 0 7036 6925"/>
              <a:gd name="T7" fmla="*/ 7036 h 468"/>
              <a:gd name="T8" fmla="+- 0 6011 5667"/>
              <a:gd name="T9" fmla="*/ T8 w 2981"/>
              <a:gd name="T10" fmla="+- 0 7126 6925"/>
              <a:gd name="T11" fmla="*/ 7126 h 468"/>
              <a:gd name="T12" fmla="+- 0 6193 5667"/>
              <a:gd name="T13" fmla="*/ T12 w 2981"/>
              <a:gd name="T14" fmla="+- 0 7203 6925"/>
              <a:gd name="T15" fmla="*/ 7203 h 468"/>
              <a:gd name="T16" fmla="+- 0 6378 5667"/>
              <a:gd name="T17" fmla="*/ T16 w 2981"/>
              <a:gd name="T18" fmla="+- 0 7266 6925"/>
              <a:gd name="T19" fmla="*/ 7266 h 468"/>
              <a:gd name="T20" fmla="+- 0 6567 5667"/>
              <a:gd name="T21" fmla="*/ T20 w 2981"/>
              <a:gd name="T22" fmla="+- 0 7317 6925"/>
              <a:gd name="T23" fmla="*/ 7317 h 468"/>
              <a:gd name="T24" fmla="+- 0 6758 5667"/>
              <a:gd name="T25" fmla="*/ T24 w 2981"/>
              <a:gd name="T26" fmla="+- 0 7355 6925"/>
              <a:gd name="T27" fmla="*/ 7355 h 468"/>
              <a:gd name="T28" fmla="+- 0 6950 5667"/>
              <a:gd name="T29" fmla="*/ T28 w 2981"/>
              <a:gd name="T30" fmla="+- 0 7380 6925"/>
              <a:gd name="T31" fmla="*/ 7380 h 468"/>
              <a:gd name="T32" fmla="+- 0 7144 5667"/>
              <a:gd name="T33" fmla="*/ T32 w 2981"/>
              <a:gd name="T34" fmla="+- 0 7391 6925"/>
              <a:gd name="T35" fmla="*/ 7391 h 468"/>
              <a:gd name="T36" fmla="+- 0 7338 5667"/>
              <a:gd name="T37" fmla="*/ T36 w 2981"/>
              <a:gd name="T38" fmla="+- 0 7390 6925"/>
              <a:gd name="T39" fmla="*/ 7390 h 468"/>
              <a:gd name="T40" fmla="+- 0 7532 5667"/>
              <a:gd name="T41" fmla="*/ T40 w 2981"/>
              <a:gd name="T42" fmla="+- 0 7376 6925"/>
              <a:gd name="T43" fmla="*/ 7376 h 468"/>
              <a:gd name="T44" fmla="+- 0 7240 5667"/>
              <a:gd name="T45" fmla="*/ T44 w 2981"/>
              <a:gd name="T46" fmla="+- 0 7372 6925"/>
              <a:gd name="T47" fmla="*/ 7372 h 468"/>
              <a:gd name="T48" fmla="+- 0 7048 5667"/>
              <a:gd name="T49" fmla="*/ T48 w 2981"/>
              <a:gd name="T50" fmla="+- 0 7367 6925"/>
              <a:gd name="T51" fmla="*/ 7367 h 468"/>
              <a:gd name="T52" fmla="+- 0 6856 5667"/>
              <a:gd name="T53" fmla="*/ T52 w 2981"/>
              <a:gd name="T54" fmla="+- 0 7349 6925"/>
              <a:gd name="T55" fmla="*/ 7349 h 468"/>
              <a:gd name="T56" fmla="+- 0 6665 5667"/>
              <a:gd name="T57" fmla="*/ T56 w 2981"/>
              <a:gd name="T58" fmla="+- 0 7318 6925"/>
              <a:gd name="T59" fmla="*/ 7318 h 468"/>
              <a:gd name="T60" fmla="+- 0 6477 5667"/>
              <a:gd name="T61" fmla="*/ T60 w 2981"/>
              <a:gd name="T62" fmla="+- 0 7274 6925"/>
              <a:gd name="T63" fmla="*/ 7274 h 468"/>
              <a:gd name="T64" fmla="+- 0 6291 5667"/>
              <a:gd name="T65" fmla="*/ T64 w 2981"/>
              <a:gd name="T66" fmla="+- 0 7217 6925"/>
              <a:gd name="T67" fmla="*/ 7217 h 468"/>
              <a:gd name="T68" fmla="+- 0 6109 5667"/>
              <a:gd name="T69" fmla="*/ T68 w 2981"/>
              <a:gd name="T70" fmla="+- 0 7147 6925"/>
              <a:gd name="T71" fmla="*/ 7147 h 468"/>
              <a:gd name="T72" fmla="+- 0 5931 5667"/>
              <a:gd name="T73" fmla="*/ T72 w 2981"/>
              <a:gd name="T74" fmla="+- 0 7065 6925"/>
              <a:gd name="T75" fmla="*/ 7065 h 468"/>
              <a:gd name="T76" fmla="+- 0 5757 5667"/>
              <a:gd name="T77" fmla="*/ T76 w 2981"/>
              <a:gd name="T78" fmla="+- 0 6969 6925"/>
              <a:gd name="T79" fmla="*/ 6969 h 468"/>
              <a:gd name="T80" fmla="+- 0 5701 5667"/>
              <a:gd name="T81" fmla="*/ T80 w 2981"/>
              <a:gd name="T82" fmla="+- 0 6946 6925"/>
              <a:gd name="T83" fmla="*/ 6946 h 468"/>
              <a:gd name="T84" fmla="+- 0 8550 5667"/>
              <a:gd name="T85" fmla="*/ T84 w 2981"/>
              <a:gd name="T86" fmla="+- 0 7043 6925"/>
              <a:gd name="T87" fmla="*/ 7043 h 468"/>
              <a:gd name="T88" fmla="+- 0 8372 5667"/>
              <a:gd name="T89" fmla="*/ T88 w 2981"/>
              <a:gd name="T90" fmla="+- 0 7129 6925"/>
              <a:gd name="T91" fmla="*/ 7129 h 468"/>
              <a:gd name="T92" fmla="+- 0 8190 5667"/>
              <a:gd name="T93" fmla="*/ T92 w 2981"/>
              <a:gd name="T94" fmla="+- 0 7203 6925"/>
              <a:gd name="T95" fmla="*/ 7203 h 468"/>
              <a:gd name="T96" fmla="+- 0 8004 5667"/>
              <a:gd name="T97" fmla="*/ T96 w 2981"/>
              <a:gd name="T98" fmla="+- 0 7263 6925"/>
              <a:gd name="T99" fmla="*/ 7263 h 468"/>
              <a:gd name="T100" fmla="+- 0 7815 5667"/>
              <a:gd name="T101" fmla="*/ T100 w 2981"/>
              <a:gd name="T102" fmla="+- 0 7310 6925"/>
              <a:gd name="T103" fmla="*/ 7310 h 468"/>
              <a:gd name="T104" fmla="+- 0 7625 5667"/>
              <a:gd name="T105" fmla="*/ T104 w 2981"/>
              <a:gd name="T106" fmla="+- 0 7344 6925"/>
              <a:gd name="T107" fmla="*/ 7344 h 468"/>
              <a:gd name="T108" fmla="+- 0 7433 5667"/>
              <a:gd name="T109" fmla="*/ T108 w 2981"/>
              <a:gd name="T110" fmla="+- 0 7365 6925"/>
              <a:gd name="T111" fmla="*/ 7365 h 468"/>
              <a:gd name="T112" fmla="+- 0 7240 5667"/>
              <a:gd name="T113" fmla="*/ T112 w 2981"/>
              <a:gd name="T114" fmla="+- 0 7372 6925"/>
              <a:gd name="T115" fmla="*/ 7372 h 468"/>
              <a:gd name="T116" fmla="+- 0 7628 5667"/>
              <a:gd name="T117" fmla="*/ T116 w 2981"/>
              <a:gd name="T118" fmla="+- 0 7363 6925"/>
              <a:gd name="T119" fmla="*/ 7363 h 468"/>
              <a:gd name="T120" fmla="+- 0 7820 5667"/>
              <a:gd name="T121" fmla="*/ T120 w 2981"/>
              <a:gd name="T122" fmla="+- 0 7329 6925"/>
              <a:gd name="T123" fmla="*/ 7329 h 468"/>
              <a:gd name="T124" fmla="+- 0 8010 5667"/>
              <a:gd name="T125" fmla="*/ T124 w 2981"/>
              <a:gd name="T126" fmla="+- 0 7282 6925"/>
              <a:gd name="T127" fmla="*/ 7282 h 468"/>
              <a:gd name="T128" fmla="+- 0 8197 5667"/>
              <a:gd name="T129" fmla="*/ T128 w 2981"/>
              <a:gd name="T130" fmla="+- 0 7221 6925"/>
              <a:gd name="T131" fmla="*/ 7221 h 468"/>
              <a:gd name="T132" fmla="+- 0 8380 5667"/>
              <a:gd name="T133" fmla="*/ T132 w 2981"/>
              <a:gd name="T134" fmla="+- 0 7148 6925"/>
              <a:gd name="T135" fmla="*/ 7148 h 468"/>
              <a:gd name="T136" fmla="+- 0 8560 5667"/>
              <a:gd name="T137" fmla="*/ T136 w 2981"/>
              <a:gd name="T138" fmla="+- 0 7061 6925"/>
              <a:gd name="T139" fmla="*/ 7061 h 468"/>
              <a:gd name="T140" fmla="+- 0 8638 5667"/>
              <a:gd name="T141" fmla="*/ T140 w 2981"/>
              <a:gd name="T142" fmla="+- 0 6995 6925"/>
              <a:gd name="T143" fmla="*/ 6995 h 468"/>
              <a:gd name="T144" fmla="+- 0 5743 5667"/>
              <a:gd name="T145" fmla="*/ T144 w 2981"/>
              <a:gd name="T146" fmla="+- 0 7068 6925"/>
              <a:gd name="T147" fmla="*/ 7068 h 468"/>
              <a:gd name="T148" fmla="+- 0 5754 5667"/>
              <a:gd name="T149" fmla="*/ T148 w 2981"/>
              <a:gd name="T150" fmla="+- 0 7067 6925"/>
              <a:gd name="T151" fmla="*/ 7067 h 468"/>
              <a:gd name="T152" fmla="+- 0 5760 5667"/>
              <a:gd name="T153" fmla="*/ T152 w 2981"/>
              <a:gd name="T154" fmla="+- 0 7058 6925"/>
              <a:gd name="T155" fmla="*/ 7058 h 468"/>
              <a:gd name="T156" fmla="+- 0 5679 5667"/>
              <a:gd name="T157" fmla="*/ T156 w 2981"/>
              <a:gd name="T158" fmla="+- 0 6944 6925"/>
              <a:gd name="T159" fmla="*/ 6944 h 468"/>
              <a:gd name="T160" fmla="+- 0 5738 5667"/>
              <a:gd name="T161" fmla="*/ T160 w 2981"/>
              <a:gd name="T162" fmla="+- 0 6927 6925"/>
              <a:gd name="T163" fmla="*/ 6927 h 468"/>
              <a:gd name="T164" fmla="+- 0 5689 5667"/>
              <a:gd name="T165" fmla="*/ T164 w 2981"/>
              <a:gd name="T166" fmla="+- 0 6927 6925"/>
              <a:gd name="T167" fmla="*/ 6927 h 468"/>
              <a:gd name="T168" fmla="+- 0 5710 5667"/>
              <a:gd name="T169" fmla="*/ T168 w 2981"/>
              <a:gd name="T170" fmla="+- 0 6964 6925"/>
              <a:gd name="T171" fmla="*/ 6964 h 468"/>
              <a:gd name="T172" fmla="+- 0 5684 5667"/>
              <a:gd name="T173" fmla="*/ T172 w 2981"/>
              <a:gd name="T174" fmla="+- 0 6946 6925"/>
              <a:gd name="T175" fmla="*/ 6946 h 468"/>
              <a:gd name="T176" fmla="+- 0 5695 5667"/>
              <a:gd name="T177" fmla="*/ T176 w 2981"/>
              <a:gd name="T178" fmla="+- 0 6931 6925"/>
              <a:gd name="T179" fmla="*/ 6931 h 468"/>
              <a:gd name="T180" fmla="+- 0 5738 5667"/>
              <a:gd name="T181" fmla="*/ T180 w 2981"/>
              <a:gd name="T182" fmla="+- 0 6927 6925"/>
              <a:gd name="T183" fmla="*/ 6927 h 468"/>
              <a:gd name="T184" fmla="+- 0 5721 5667"/>
              <a:gd name="T185" fmla="*/ T184 w 2981"/>
              <a:gd name="T186" fmla="+- 0 6947 6925"/>
              <a:gd name="T187" fmla="*/ 6947 h 468"/>
              <a:gd name="T188" fmla="+- 0 5833 5667"/>
              <a:gd name="T189" fmla="*/ T188 w 2981"/>
              <a:gd name="T190" fmla="+- 0 6945 6925"/>
              <a:gd name="T191" fmla="*/ 6945 h 468"/>
              <a:gd name="T192" fmla="+- 0 5829 5667"/>
              <a:gd name="T193" fmla="*/ T192 w 2981"/>
              <a:gd name="T194" fmla="+- 0 6930 6925"/>
              <a:gd name="T195" fmla="*/ 6930 h 468"/>
              <a:gd name="T196" fmla="+- 0 5695 5667"/>
              <a:gd name="T197" fmla="*/ T196 w 2981"/>
              <a:gd name="T198" fmla="+- 0 6931 6925"/>
              <a:gd name="T199" fmla="*/ 6931 h 468"/>
              <a:gd name="T200" fmla="+- 0 5701 5667"/>
              <a:gd name="T201" fmla="*/ T200 w 2981"/>
              <a:gd name="T202" fmla="+- 0 6946 6925"/>
              <a:gd name="T203" fmla="*/ 6946 h 468"/>
              <a:gd name="T204" fmla="+- 0 5695 5667"/>
              <a:gd name="T205" fmla="*/ T204 w 2981"/>
              <a:gd name="T206" fmla="+- 0 6931 6925"/>
              <a:gd name="T207" fmla="*/ 6931 h 468"/>
              <a:gd name="T208" fmla="+- 0 5684 5667"/>
              <a:gd name="T209" fmla="*/ T208 w 2981"/>
              <a:gd name="T210" fmla="+- 0 6946 6925"/>
              <a:gd name="T211" fmla="*/ 6946 h 468"/>
              <a:gd name="T212" fmla="+- 0 5693 5667"/>
              <a:gd name="T213" fmla="*/ T212 w 2981"/>
              <a:gd name="T214" fmla="+- 0 6931 6925"/>
              <a:gd name="T215" fmla="*/ 6931 h 46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</a:cxnLst>
            <a:rect l="0" t="0" r="r" b="b"/>
            <a:pathLst>
              <a:path w="2981" h="468">
                <a:moveTo>
                  <a:pt x="34" y="21"/>
                </a:moveTo>
                <a:lnTo>
                  <a:pt x="43" y="39"/>
                </a:lnTo>
                <a:lnTo>
                  <a:pt x="80" y="62"/>
                </a:lnTo>
                <a:lnTo>
                  <a:pt x="167" y="111"/>
                </a:lnTo>
                <a:lnTo>
                  <a:pt x="255" y="158"/>
                </a:lnTo>
                <a:lnTo>
                  <a:pt x="344" y="201"/>
                </a:lnTo>
                <a:lnTo>
                  <a:pt x="434" y="241"/>
                </a:lnTo>
                <a:lnTo>
                  <a:pt x="526" y="278"/>
                </a:lnTo>
                <a:lnTo>
                  <a:pt x="618" y="311"/>
                </a:lnTo>
                <a:lnTo>
                  <a:pt x="711" y="341"/>
                </a:lnTo>
                <a:lnTo>
                  <a:pt x="805" y="369"/>
                </a:lnTo>
                <a:lnTo>
                  <a:pt x="900" y="392"/>
                </a:lnTo>
                <a:lnTo>
                  <a:pt x="995" y="413"/>
                </a:lnTo>
                <a:lnTo>
                  <a:pt x="1091" y="430"/>
                </a:lnTo>
                <a:lnTo>
                  <a:pt x="1187" y="444"/>
                </a:lnTo>
                <a:lnTo>
                  <a:pt x="1283" y="455"/>
                </a:lnTo>
                <a:lnTo>
                  <a:pt x="1380" y="462"/>
                </a:lnTo>
                <a:lnTo>
                  <a:pt x="1477" y="466"/>
                </a:lnTo>
                <a:lnTo>
                  <a:pt x="1574" y="467"/>
                </a:lnTo>
                <a:lnTo>
                  <a:pt x="1671" y="465"/>
                </a:lnTo>
                <a:lnTo>
                  <a:pt x="1768" y="459"/>
                </a:lnTo>
                <a:lnTo>
                  <a:pt x="1865" y="451"/>
                </a:lnTo>
                <a:lnTo>
                  <a:pt x="1889" y="447"/>
                </a:lnTo>
                <a:lnTo>
                  <a:pt x="1573" y="447"/>
                </a:lnTo>
                <a:lnTo>
                  <a:pt x="1477" y="446"/>
                </a:lnTo>
                <a:lnTo>
                  <a:pt x="1381" y="442"/>
                </a:lnTo>
                <a:lnTo>
                  <a:pt x="1285" y="435"/>
                </a:lnTo>
                <a:lnTo>
                  <a:pt x="1189" y="424"/>
                </a:lnTo>
                <a:lnTo>
                  <a:pt x="1093" y="410"/>
                </a:lnTo>
                <a:lnTo>
                  <a:pt x="998" y="393"/>
                </a:lnTo>
                <a:lnTo>
                  <a:pt x="904" y="373"/>
                </a:lnTo>
                <a:lnTo>
                  <a:pt x="810" y="349"/>
                </a:lnTo>
                <a:lnTo>
                  <a:pt x="717" y="322"/>
                </a:lnTo>
                <a:lnTo>
                  <a:pt x="624" y="292"/>
                </a:lnTo>
                <a:lnTo>
                  <a:pt x="532" y="259"/>
                </a:lnTo>
                <a:lnTo>
                  <a:pt x="442" y="222"/>
                </a:lnTo>
                <a:lnTo>
                  <a:pt x="352" y="183"/>
                </a:lnTo>
                <a:lnTo>
                  <a:pt x="264" y="140"/>
                </a:lnTo>
                <a:lnTo>
                  <a:pt x="176" y="94"/>
                </a:lnTo>
                <a:lnTo>
                  <a:pt x="90" y="44"/>
                </a:lnTo>
                <a:lnTo>
                  <a:pt x="54" y="22"/>
                </a:lnTo>
                <a:lnTo>
                  <a:pt x="34" y="21"/>
                </a:lnTo>
                <a:close/>
                <a:moveTo>
                  <a:pt x="2971" y="70"/>
                </a:moveTo>
                <a:lnTo>
                  <a:pt x="2883" y="118"/>
                </a:lnTo>
                <a:lnTo>
                  <a:pt x="2795" y="163"/>
                </a:lnTo>
                <a:lnTo>
                  <a:pt x="2705" y="204"/>
                </a:lnTo>
                <a:lnTo>
                  <a:pt x="2614" y="243"/>
                </a:lnTo>
                <a:lnTo>
                  <a:pt x="2523" y="278"/>
                </a:lnTo>
                <a:lnTo>
                  <a:pt x="2430" y="309"/>
                </a:lnTo>
                <a:lnTo>
                  <a:pt x="2337" y="338"/>
                </a:lnTo>
                <a:lnTo>
                  <a:pt x="2243" y="363"/>
                </a:lnTo>
                <a:lnTo>
                  <a:pt x="2148" y="385"/>
                </a:lnTo>
                <a:lnTo>
                  <a:pt x="2053" y="403"/>
                </a:lnTo>
                <a:lnTo>
                  <a:pt x="1958" y="419"/>
                </a:lnTo>
                <a:lnTo>
                  <a:pt x="1862" y="431"/>
                </a:lnTo>
                <a:lnTo>
                  <a:pt x="1766" y="440"/>
                </a:lnTo>
                <a:lnTo>
                  <a:pt x="1670" y="445"/>
                </a:lnTo>
                <a:lnTo>
                  <a:pt x="1573" y="447"/>
                </a:lnTo>
                <a:lnTo>
                  <a:pt x="1889" y="447"/>
                </a:lnTo>
                <a:lnTo>
                  <a:pt x="1961" y="438"/>
                </a:lnTo>
                <a:lnTo>
                  <a:pt x="2057" y="423"/>
                </a:lnTo>
                <a:lnTo>
                  <a:pt x="2153" y="404"/>
                </a:lnTo>
                <a:lnTo>
                  <a:pt x="2248" y="382"/>
                </a:lnTo>
                <a:lnTo>
                  <a:pt x="2343" y="357"/>
                </a:lnTo>
                <a:lnTo>
                  <a:pt x="2437" y="328"/>
                </a:lnTo>
                <a:lnTo>
                  <a:pt x="2530" y="296"/>
                </a:lnTo>
                <a:lnTo>
                  <a:pt x="2622" y="261"/>
                </a:lnTo>
                <a:lnTo>
                  <a:pt x="2713" y="223"/>
                </a:lnTo>
                <a:lnTo>
                  <a:pt x="2804" y="181"/>
                </a:lnTo>
                <a:lnTo>
                  <a:pt x="2893" y="136"/>
                </a:lnTo>
                <a:lnTo>
                  <a:pt x="2981" y="88"/>
                </a:lnTo>
                <a:lnTo>
                  <a:pt x="2971" y="70"/>
                </a:lnTo>
                <a:close/>
                <a:moveTo>
                  <a:pt x="0" y="0"/>
                </a:moveTo>
                <a:lnTo>
                  <a:pt x="76" y="143"/>
                </a:lnTo>
                <a:lnTo>
                  <a:pt x="82" y="145"/>
                </a:lnTo>
                <a:lnTo>
                  <a:pt x="87" y="142"/>
                </a:lnTo>
                <a:lnTo>
                  <a:pt x="92" y="140"/>
                </a:lnTo>
                <a:lnTo>
                  <a:pt x="93" y="133"/>
                </a:lnTo>
                <a:lnTo>
                  <a:pt x="43" y="39"/>
                </a:lnTo>
                <a:lnTo>
                  <a:pt x="12" y="19"/>
                </a:lnTo>
                <a:lnTo>
                  <a:pt x="22" y="2"/>
                </a:lnTo>
                <a:lnTo>
                  <a:pt x="71" y="2"/>
                </a:lnTo>
                <a:lnTo>
                  <a:pt x="0" y="0"/>
                </a:lnTo>
                <a:close/>
                <a:moveTo>
                  <a:pt x="22" y="2"/>
                </a:moveTo>
                <a:lnTo>
                  <a:pt x="12" y="19"/>
                </a:lnTo>
                <a:lnTo>
                  <a:pt x="43" y="39"/>
                </a:lnTo>
                <a:lnTo>
                  <a:pt x="34" y="21"/>
                </a:lnTo>
                <a:lnTo>
                  <a:pt x="17" y="21"/>
                </a:lnTo>
                <a:lnTo>
                  <a:pt x="26" y="6"/>
                </a:lnTo>
                <a:lnTo>
                  <a:pt x="28" y="6"/>
                </a:lnTo>
                <a:lnTo>
                  <a:pt x="22" y="2"/>
                </a:lnTo>
                <a:close/>
                <a:moveTo>
                  <a:pt x="71" y="2"/>
                </a:moveTo>
                <a:lnTo>
                  <a:pt x="22" y="2"/>
                </a:lnTo>
                <a:lnTo>
                  <a:pt x="54" y="22"/>
                </a:lnTo>
                <a:lnTo>
                  <a:pt x="161" y="24"/>
                </a:lnTo>
                <a:lnTo>
                  <a:pt x="166" y="20"/>
                </a:lnTo>
                <a:lnTo>
                  <a:pt x="166" y="9"/>
                </a:lnTo>
                <a:lnTo>
                  <a:pt x="162" y="5"/>
                </a:lnTo>
                <a:lnTo>
                  <a:pt x="71" y="2"/>
                </a:lnTo>
                <a:close/>
                <a:moveTo>
                  <a:pt x="28" y="6"/>
                </a:moveTo>
                <a:lnTo>
                  <a:pt x="26" y="6"/>
                </a:lnTo>
                <a:lnTo>
                  <a:pt x="34" y="21"/>
                </a:lnTo>
                <a:lnTo>
                  <a:pt x="54" y="22"/>
                </a:lnTo>
                <a:lnTo>
                  <a:pt x="28" y="6"/>
                </a:lnTo>
                <a:close/>
                <a:moveTo>
                  <a:pt x="26" y="6"/>
                </a:moveTo>
                <a:lnTo>
                  <a:pt x="17" y="21"/>
                </a:lnTo>
                <a:lnTo>
                  <a:pt x="34" y="21"/>
                </a:lnTo>
                <a:lnTo>
                  <a:pt x="26" y="6"/>
                </a:lnTo>
                <a:close/>
              </a:path>
            </a:pathLst>
          </a:custGeom>
          <a:solidFill>
            <a:srgbClr val="3DCA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2296105" y="550070"/>
            <a:ext cx="3087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 </a:t>
            </a:r>
            <a:endParaRPr lang="pt-BR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4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81396" y="2934393"/>
            <a:ext cx="10029034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pt-BR" sz="3600" b="1" dirty="0">
                <a:solidFill>
                  <a:srgbClr val="0070C0"/>
                </a:solidFill>
              </a:rPr>
              <a:t>ELABORAÇÃO E DISCUSSÃO DA LEI DE DIRETRIZES ORÇAMENTÁRIAS  LDO - 2023</a:t>
            </a:r>
          </a:p>
          <a:p>
            <a:endParaRPr lang="pt-BR" sz="3600" dirty="0"/>
          </a:p>
        </p:txBody>
      </p:sp>
      <p:sp>
        <p:nvSpPr>
          <p:cNvPr id="3" name="Retângulo 2"/>
          <p:cNvSpPr/>
          <p:nvPr/>
        </p:nvSpPr>
        <p:spPr>
          <a:xfrm>
            <a:off x="3173774" y="393069"/>
            <a:ext cx="3023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831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98516" y="1729047"/>
            <a:ext cx="1019482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ESTRUTURA DO PROJETO DE LEI – LDO 2023</a:t>
            </a:r>
          </a:p>
          <a:p>
            <a:endParaRPr lang="pt-BR" b="1" dirty="0"/>
          </a:p>
          <a:p>
            <a:r>
              <a:rPr lang="x-none" sz="2400" dirty="0"/>
              <a:t>I </a:t>
            </a:r>
            <a:r>
              <a:rPr lang="pt-BR" sz="2400" dirty="0"/>
              <a:t>-</a:t>
            </a:r>
            <a:r>
              <a:rPr lang="x-none" sz="2400" dirty="0"/>
              <a:t> DISPOSIÇÕES PRELIMINARES</a:t>
            </a:r>
            <a:endParaRPr lang="pt-BR" sz="2400" dirty="0"/>
          </a:p>
          <a:p>
            <a:r>
              <a:rPr lang="x-none" sz="2400" dirty="0"/>
              <a:t>II </a:t>
            </a:r>
            <a:r>
              <a:rPr lang="pt-BR" sz="2400" dirty="0"/>
              <a:t>-</a:t>
            </a:r>
            <a:r>
              <a:rPr lang="x-none" sz="2400" dirty="0"/>
              <a:t> DAS </a:t>
            </a:r>
            <a:r>
              <a:rPr lang="x-none" sz="2400" b="1" dirty="0"/>
              <a:t>PRIORIDADES E METAS DA ADMINISTRAÇÃO </a:t>
            </a:r>
            <a:r>
              <a:rPr lang="x-none" sz="2400" dirty="0"/>
              <a:t>PÚBLICA MUNICIPAL</a:t>
            </a:r>
            <a:endParaRPr lang="pt-BR" sz="2400" dirty="0"/>
          </a:p>
          <a:p>
            <a:r>
              <a:rPr lang="pt-BR" sz="2400" dirty="0"/>
              <a:t>III - DAS </a:t>
            </a:r>
            <a:r>
              <a:rPr lang="pt-BR" sz="2400" b="1" dirty="0"/>
              <a:t>PRIORIDADES E METAS </a:t>
            </a:r>
            <a:r>
              <a:rPr lang="pt-BR" sz="2400" dirty="0"/>
              <a:t>DA ADMINISTRAÇÃO </a:t>
            </a:r>
            <a:r>
              <a:rPr lang="pt-BR" sz="2400" b="1" dirty="0"/>
              <a:t>PARA 2023</a:t>
            </a:r>
          </a:p>
          <a:p>
            <a:r>
              <a:rPr lang="x-none" sz="2400" dirty="0"/>
              <a:t>IV – DA </a:t>
            </a:r>
            <a:r>
              <a:rPr lang="x-none" sz="2400" b="1" dirty="0"/>
              <a:t>ESTRUTURA E ORGANIZAÇÃO DOS ORÇAMENTOS</a:t>
            </a:r>
            <a:endParaRPr lang="pt-BR" sz="2400" b="1" dirty="0"/>
          </a:p>
          <a:p>
            <a:r>
              <a:rPr lang="x-none" sz="2400" dirty="0"/>
              <a:t>V – DAS DIRETRIZES PARA A </a:t>
            </a:r>
            <a:r>
              <a:rPr lang="x-none" sz="2400" b="1" dirty="0"/>
              <a:t>ELABORAÇÃO E EXECUÇÃO DO ORÇAMENTO </a:t>
            </a:r>
            <a:r>
              <a:rPr lang="x-none" sz="2400" dirty="0"/>
              <a:t>DO MUNICÍPIO</a:t>
            </a:r>
            <a:endParaRPr lang="pt-BR" sz="2400" dirty="0"/>
          </a:p>
          <a:p>
            <a:r>
              <a:rPr lang="x-none" sz="2400" dirty="0"/>
              <a:t>VI </a:t>
            </a:r>
            <a:r>
              <a:rPr lang="pt-BR" sz="2400" dirty="0"/>
              <a:t>-</a:t>
            </a:r>
            <a:r>
              <a:rPr lang="x-none" sz="2400" dirty="0"/>
              <a:t> DAS DISPOSIÇÕES SOBRE A </a:t>
            </a:r>
            <a:r>
              <a:rPr lang="x-none" sz="2400" b="1" dirty="0"/>
              <a:t>DÍVIDA PÚBLICA MUNICIPAL</a:t>
            </a:r>
            <a:endParaRPr lang="pt-BR" sz="2400" b="1" dirty="0"/>
          </a:p>
          <a:p>
            <a:r>
              <a:rPr lang="x-none" sz="2400" dirty="0"/>
              <a:t>VII </a:t>
            </a:r>
            <a:r>
              <a:rPr lang="pt-BR" sz="2400" dirty="0"/>
              <a:t>-</a:t>
            </a:r>
            <a:r>
              <a:rPr lang="x-none" sz="2400" dirty="0"/>
              <a:t> DAS DISPOSIÇÕES SOBRE </a:t>
            </a:r>
            <a:r>
              <a:rPr lang="x-none" sz="2400" b="1" dirty="0"/>
              <a:t>DESPESAS COM PESSOAL</a:t>
            </a:r>
            <a:endParaRPr lang="pt-BR" sz="2400" b="1" dirty="0"/>
          </a:p>
          <a:p>
            <a:r>
              <a:rPr lang="x-none" sz="2400" dirty="0"/>
              <a:t>VIII </a:t>
            </a:r>
            <a:r>
              <a:rPr lang="pt-BR" sz="2400" dirty="0"/>
              <a:t>-</a:t>
            </a:r>
            <a:r>
              <a:rPr lang="x-none" sz="2400" dirty="0"/>
              <a:t> DAS DISPOSIÇÕES SOBRE </a:t>
            </a:r>
            <a:r>
              <a:rPr lang="x-none" sz="2400" b="1" dirty="0"/>
              <a:t>ALTERAÇÃO DA LEGISLAÇÃO TRIBUTÁRIA</a:t>
            </a:r>
            <a:endParaRPr lang="pt-BR" sz="2400" b="1" dirty="0"/>
          </a:p>
          <a:p>
            <a:r>
              <a:rPr lang="x-none" sz="2400" dirty="0"/>
              <a:t>IX </a:t>
            </a:r>
            <a:r>
              <a:rPr lang="pt-BR" sz="2400" dirty="0"/>
              <a:t>-</a:t>
            </a:r>
            <a:r>
              <a:rPr lang="x-none" sz="2400" dirty="0"/>
              <a:t> DAS DISPOSIÇÕES GERAIS</a:t>
            </a:r>
            <a:endParaRPr lang="pt-BR" sz="3600" dirty="0"/>
          </a:p>
        </p:txBody>
      </p:sp>
      <p:sp>
        <p:nvSpPr>
          <p:cNvPr id="3" name="Retângulo 2"/>
          <p:cNvSpPr/>
          <p:nvPr/>
        </p:nvSpPr>
        <p:spPr>
          <a:xfrm>
            <a:off x="2874515" y="459570"/>
            <a:ext cx="3023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26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5191" y="1309947"/>
            <a:ext cx="1092292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</a:rPr>
              <a:t>ANEXOS DA LDO 2023</a:t>
            </a:r>
          </a:p>
          <a:p>
            <a:endParaRPr lang="pt-BR" b="1" dirty="0"/>
          </a:p>
          <a:p>
            <a:pPr marL="285750" indent="-285750" algn="just">
              <a:buFontTx/>
              <a:buChar char="-"/>
            </a:pPr>
            <a:r>
              <a:rPr lang="pt-BR" sz="2000" b="1" dirty="0"/>
              <a:t>Anexo de Metas e Prioridades: </a:t>
            </a:r>
            <a:r>
              <a:rPr lang="pt-BR" sz="2000" dirty="0"/>
              <a:t>Compreende a definição das metas e prioridades para o exercício subsequente. Elo de ligação com o PPA; </a:t>
            </a:r>
          </a:p>
          <a:p>
            <a:pPr algn="just"/>
            <a:endParaRPr lang="pt-BR" sz="2000" dirty="0"/>
          </a:p>
          <a:p>
            <a:pPr marL="285750" indent="-285750" algn="just">
              <a:buFontTx/>
              <a:buChar char="-"/>
            </a:pPr>
            <a:r>
              <a:rPr lang="pt-BR" sz="2000" b="1" dirty="0"/>
              <a:t>Anexo de Metas Fiscais: </a:t>
            </a:r>
            <a:r>
              <a:rPr lang="pt-BR" sz="2000" dirty="0"/>
              <a:t>As metas fiscais anuais, em valores correntes e constantes, relativas a receitas, despesas, resultados primário e nominal, e do montante da dívida pública, para o exercício a que se referirem e para os dois seguintes, sendo, na prática, metas trienais.</a:t>
            </a:r>
          </a:p>
          <a:p>
            <a:endParaRPr lang="pt-BR" sz="2000" b="1" dirty="0"/>
          </a:p>
          <a:p>
            <a:pPr marL="285750" indent="-285750" algn="just">
              <a:buFontTx/>
              <a:buChar char="-"/>
            </a:pPr>
            <a:r>
              <a:rPr lang="pt-BR" sz="2000" b="1" dirty="0"/>
              <a:t>Anexo de Riscos Fiscais: </a:t>
            </a:r>
            <a:r>
              <a:rPr lang="pt-BR" sz="2000" dirty="0"/>
              <a:t>Avaliação de passivos contingentes e de outros riscos fiscais capazes de afetar as contas públicas, informando as providências a serem tomadas, caso se concretizem; </a:t>
            </a:r>
          </a:p>
          <a:p>
            <a:pPr marL="285750" indent="-285750" algn="just">
              <a:buFontTx/>
              <a:buChar char="-"/>
            </a:pPr>
            <a:endParaRPr lang="pt-BR" sz="2000" b="1" dirty="0"/>
          </a:p>
          <a:p>
            <a:pPr marL="285750" indent="-285750" algn="just">
              <a:buFontTx/>
              <a:buChar char="-"/>
            </a:pPr>
            <a:r>
              <a:rPr lang="pt-BR" sz="2000" b="1" dirty="0"/>
              <a:t>Anexo de Obras em Andamento: </a:t>
            </a:r>
            <a:r>
              <a:rPr lang="pt-BR" sz="2000" dirty="0"/>
              <a:t>Objetiva indicar ao Poder Legislativo as obras em andamento. Visa impedir a inclusão de novas obras quando inexistente os recursos para conclusão de obras em andamento;</a:t>
            </a:r>
            <a:endParaRPr lang="pt-BR" sz="2000" b="1" dirty="0"/>
          </a:p>
          <a:p>
            <a:pPr marL="285750" indent="-285750" algn="just">
              <a:buFontTx/>
              <a:buChar char="-"/>
            </a:pPr>
            <a:endParaRPr lang="pt-BR" sz="2400" b="1" dirty="0"/>
          </a:p>
        </p:txBody>
      </p:sp>
      <p:sp>
        <p:nvSpPr>
          <p:cNvPr id="2" name="Retângulo 1"/>
          <p:cNvSpPr/>
          <p:nvPr/>
        </p:nvSpPr>
        <p:spPr>
          <a:xfrm>
            <a:off x="2857890" y="501134"/>
            <a:ext cx="3023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cap="all" dirty="0">
                <a:latin typeface="arial" panose="020B0604020202020204" pitchFamily="34" charset="0"/>
              </a:rPr>
              <a:t>MUNICÍPIO DE </a:t>
            </a:r>
            <a:r>
              <a:rPr lang="pt-BR" b="1" dirty="0">
                <a:latin typeface="arial" panose="020B0604020202020204" pitchFamily="34" charset="0"/>
              </a:rPr>
              <a:t>PALMITOS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9" y="74420"/>
            <a:ext cx="1372469" cy="10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696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2390</Words>
  <Application>Microsoft Office PowerPoint</Application>
  <PresentationFormat>Widescreen</PresentationFormat>
  <Paragraphs>453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26</vt:i4>
      </vt:variant>
    </vt:vector>
  </HeadingPairs>
  <TitlesOfParts>
    <vt:vector size="35" baseType="lpstr">
      <vt:lpstr>arial</vt:lpstr>
      <vt:lpstr>arial</vt:lpstr>
      <vt:lpstr>Arial MT</vt:lpstr>
      <vt:lpstr>Calibri</vt:lpstr>
      <vt:lpstr>Calibri Light</vt:lpstr>
      <vt:lpstr>Georgia</vt:lpstr>
      <vt:lpstr>Times New Roman</vt:lpstr>
      <vt:lpstr>Tema do Office</vt:lpstr>
      <vt:lpstr>Personalizar design</vt:lpstr>
      <vt:lpstr>AUDIÊNCIA PÚBLICA 29 DE SETEMBRO DE 2022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</dc:title>
  <dc:creator>Usuario</dc:creator>
  <cp:lastModifiedBy>Usuario</cp:lastModifiedBy>
  <cp:revision>68</cp:revision>
  <dcterms:created xsi:type="dcterms:W3CDTF">2020-08-23T14:53:49Z</dcterms:created>
  <dcterms:modified xsi:type="dcterms:W3CDTF">2022-10-13T12:12:36Z</dcterms:modified>
</cp:coreProperties>
</file>