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55"/>
  </p:notesMasterIdLst>
  <p:sldIdLst>
    <p:sldId id="258" r:id="rId2"/>
    <p:sldId id="257" r:id="rId3"/>
    <p:sldId id="259" r:id="rId4"/>
    <p:sldId id="303" r:id="rId5"/>
    <p:sldId id="330" r:id="rId6"/>
    <p:sldId id="332" r:id="rId7"/>
    <p:sldId id="344" r:id="rId8"/>
    <p:sldId id="261" r:id="rId9"/>
    <p:sldId id="331" r:id="rId10"/>
    <p:sldId id="313" r:id="rId11"/>
    <p:sldId id="271" r:id="rId12"/>
    <p:sldId id="273" r:id="rId13"/>
    <p:sldId id="300" r:id="rId14"/>
    <p:sldId id="280" r:id="rId15"/>
    <p:sldId id="267" r:id="rId16"/>
    <p:sldId id="307" r:id="rId17"/>
    <p:sldId id="292" r:id="rId18"/>
    <p:sldId id="276" r:id="rId19"/>
    <p:sldId id="279" r:id="rId20"/>
    <p:sldId id="277" r:id="rId21"/>
    <p:sldId id="311" r:id="rId22"/>
    <p:sldId id="312" r:id="rId23"/>
    <p:sldId id="328" r:id="rId24"/>
    <p:sldId id="329" r:id="rId25"/>
    <p:sldId id="308" r:id="rId26"/>
    <p:sldId id="296" r:id="rId27"/>
    <p:sldId id="346" r:id="rId28"/>
    <p:sldId id="347" r:id="rId29"/>
    <p:sldId id="342" r:id="rId30"/>
    <p:sldId id="348" r:id="rId31"/>
    <p:sldId id="349" r:id="rId32"/>
    <p:sldId id="343" r:id="rId33"/>
    <p:sldId id="309" r:id="rId34"/>
    <p:sldId id="297" r:id="rId35"/>
    <p:sldId id="310" r:id="rId36"/>
    <p:sldId id="327" r:id="rId37"/>
    <p:sldId id="299" r:id="rId38"/>
    <p:sldId id="335" r:id="rId39"/>
    <p:sldId id="336" r:id="rId40"/>
    <p:sldId id="337" r:id="rId41"/>
    <p:sldId id="338" r:id="rId42"/>
    <p:sldId id="304" r:id="rId43"/>
    <p:sldId id="288" r:id="rId44"/>
    <p:sldId id="305" r:id="rId45"/>
    <p:sldId id="291" r:id="rId46"/>
    <p:sldId id="298" r:id="rId47"/>
    <p:sldId id="339" r:id="rId48"/>
    <p:sldId id="301" r:id="rId49"/>
    <p:sldId id="306" r:id="rId50"/>
    <p:sldId id="340" r:id="rId51"/>
    <p:sldId id="274" r:id="rId52"/>
    <p:sldId id="275" r:id="rId53"/>
    <p:sldId id="324" r:id="rId5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93554" autoAdjust="0"/>
  </p:normalViewPr>
  <p:slideViewPr>
    <p:cSldViewPr>
      <p:cViewPr varScale="1">
        <p:scale>
          <a:sx n="68" d="100"/>
          <a:sy n="68" d="100"/>
        </p:scale>
        <p:origin x="11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6F42-762E-4AE8-96C7-78B351FAAD70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6D0FB-3B0D-407D-B057-30C2FFE8CB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46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6D0FB-3B0D-407D-B057-30C2FFE8CB86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54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13/10/2022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81000" y="476672"/>
            <a:ext cx="8439472" cy="5898960"/>
          </a:xfrm>
        </p:spPr>
        <p:txBody>
          <a:bodyPr>
            <a:noAutofit/>
          </a:bodyPr>
          <a:lstStyle/>
          <a:p>
            <a:pPr algn="ctr"/>
            <a:r>
              <a:rPr lang="pt-BR" sz="18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  <a:t>ESTADO de Santa Catarina</a:t>
            </a:r>
            <a:br>
              <a:rPr lang="pt-BR" sz="18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</a:br>
            <a:r>
              <a:rPr lang="pt-BR" sz="24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  <a:t>MUNICÍPIO DE Palmitos</a:t>
            </a:r>
            <a:br>
              <a:rPr lang="pt-BR" sz="18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</a:br>
            <a:br>
              <a:rPr lang="pt-BR" sz="2400" b="1" cap="all" dirty="0">
                <a:solidFill>
                  <a:schemeClr val="tx1"/>
                </a:solidFill>
              </a:rPr>
            </a:br>
            <a:r>
              <a:rPr lang="pt-BR" sz="3200" b="1" cap="all" dirty="0">
                <a:solidFill>
                  <a:srgbClr val="FF0000"/>
                </a:solidFill>
              </a:rPr>
              <a:t>prestação de contas</a:t>
            </a:r>
            <a:br>
              <a:rPr lang="pt-BR" sz="3200" b="1" cap="all" dirty="0">
                <a:solidFill>
                  <a:srgbClr val="FF0000"/>
                </a:solidFill>
              </a:rPr>
            </a:br>
            <a:r>
              <a:rPr lang="pt-BR" sz="3200" b="1" cap="all" dirty="0">
                <a:solidFill>
                  <a:srgbClr val="FF0000"/>
                </a:solidFill>
              </a:rPr>
              <a:t> do poder executivo MUNICIPAL</a:t>
            </a:r>
            <a:br>
              <a:rPr lang="pt-BR" sz="3200" b="1" cap="all" dirty="0">
                <a:solidFill>
                  <a:srgbClr val="FF0000"/>
                </a:solidFill>
              </a:rPr>
            </a:br>
            <a:r>
              <a:rPr lang="pt-BR" sz="3200" b="1" cap="all" dirty="0">
                <a:solidFill>
                  <a:srgbClr val="FF0000"/>
                </a:solidFill>
              </a:rPr>
              <a:t>2º Quadrimestre/2022</a:t>
            </a:r>
            <a:br>
              <a:rPr lang="pt-BR" sz="4400" b="1" cap="all" dirty="0">
                <a:solidFill>
                  <a:srgbClr val="FF0000"/>
                </a:solidFill>
              </a:rPr>
            </a:br>
            <a:br>
              <a:rPr lang="pt-BR" sz="2400" b="1" cap="all" dirty="0"/>
            </a:br>
            <a:r>
              <a:rPr lang="pt-BR" sz="3200" b="1" cap="all" dirty="0"/>
              <a:t>AVALIAÇÃO DO CUMPRIMENTO</a:t>
            </a:r>
            <a:br>
              <a:rPr lang="pt-BR" sz="3200" b="1" cap="all" dirty="0"/>
            </a:br>
            <a:r>
              <a:rPr lang="pt-BR" sz="3200" b="1" cap="all" dirty="0"/>
              <a:t>DAS METAS FISCAIS </a:t>
            </a:r>
            <a:r>
              <a:rPr lang="pt-BR" sz="1600" b="1" cap="all" dirty="0"/>
              <a:t>(lei complementar nº 101/2000);</a:t>
            </a:r>
            <a:br>
              <a:rPr lang="pt-BR" sz="3600" b="1" cap="all" dirty="0"/>
            </a:br>
            <a:r>
              <a:rPr lang="pt-BR" sz="3600" b="1" cap="all" dirty="0"/>
              <a:t>	     </a:t>
            </a:r>
            <a:r>
              <a:rPr lang="pt-BR" sz="3200" b="1" cap="all" dirty="0"/>
              <a:t>aplicação de recursos em ações de saúde pública</a:t>
            </a:r>
            <a:r>
              <a:rPr lang="pt-BR" sz="1600" b="1" cap="all" dirty="0"/>
              <a:t> (lei complementar nº 141/2012);</a:t>
            </a:r>
            <a:br>
              <a:rPr lang="pt-BR" sz="1600" b="1" cap="all" dirty="0"/>
            </a:br>
            <a:endParaRPr lang="pt-BR" sz="4400" b="1" cap="all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9EDD51C3-B879-4251-8164-C3389D5928F6}"/>
              </a:ext>
            </a:extLst>
          </p:cNvPr>
          <p:cNvSpPr/>
          <p:nvPr/>
        </p:nvSpPr>
        <p:spPr>
          <a:xfrm>
            <a:off x="755576" y="3723878"/>
            <a:ext cx="864096" cy="353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73D20D08-4052-45F3-BA3C-245FAF8BCF15}"/>
              </a:ext>
            </a:extLst>
          </p:cNvPr>
          <p:cNvSpPr/>
          <p:nvPr/>
        </p:nvSpPr>
        <p:spPr>
          <a:xfrm>
            <a:off x="755576" y="4803998"/>
            <a:ext cx="864096" cy="353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140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B190F14-3E4A-4703-A947-CEF37347F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06768"/>
              </p:ext>
            </p:extLst>
          </p:nvPr>
        </p:nvGraphicFramePr>
        <p:xfrm>
          <a:off x="395536" y="1268760"/>
          <a:ext cx="8373616" cy="3921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55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dirty="0">
                          <a:effectLst/>
                          <a:latin typeface="+mn-lt"/>
                        </a:rPr>
                        <a:t>Transferência financeira a Câmara de Vereadores (CF, art. 29-A)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Até 2º Quadrimestre/2022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8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Concedido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t-BR" sz="3200" b="1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2.149.333,36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(268.666,67/mensais)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32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363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71600" y="86981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metas de arrecadação (RECEITAS)</a:t>
            </a:r>
          </a:p>
          <a:p>
            <a:pPr algn="ctr"/>
            <a:r>
              <a:rPr lang="pt-BR" sz="2000" dirty="0"/>
              <a:t>Lei Complementar nº 101/2000, Art. 8º e Art. 13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17170" y="4293096"/>
            <a:ext cx="8531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BR" sz="2000" b="1" i="1" dirty="0"/>
              <a:t>Até o 2º quadrimestre de 2022, a meta de arrecadação geral do Município de Palmitos, foi superior ao previsto na LOA em 46,03%.</a:t>
            </a:r>
            <a:endParaRPr lang="pt-BR" sz="2000" b="1" i="1" dirty="0">
              <a:solidFill>
                <a:srgbClr val="FF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547664" y="2924944"/>
            <a:ext cx="2664296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40.892.200,00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076056" y="2545740"/>
            <a:ext cx="252028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59.714.558,98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CA54589-7575-8E7B-4322-ADA90E3F36E2}"/>
              </a:ext>
            </a:extLst>
          </p:cNvPr>
          <p:cNvSpPr txBox="1"/>
          <p:nvPr/>
        </p:nvSpPr>
        <p:spPr>
          <a:xfrm>
            <a:off x="1818521" y="2492896"/>
            <a:ext cx="1745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 Black" panose="020B0A04020102020204" pitchFamily="34" charset="0"/>
              </a:rPr>
              <a:t>Previsto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02F66C8-8992-6F00-83DB-DCB79ABD63DD}"/>
              </a:ext>
            </a:extLst>
          </p:cNvPr>
          <p:cNvSpPr txBox="1"/>
          <p:nvPr/>
        </p:nvSpPr>
        <p:spPr>
          <a:xfrm>
            <a:off x="5202897" y="2060848"/>
            <a:ext cx="2393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 Black" panose="020B0A04020102020204" pitchFamily="34" charset="0"/>
              </a:rPr>
              <a:t>Arrecadado</a:t>
            </a:r>
          </a:p>
        </p:txBody>
      </p:sp>
    </p:spTree>
    <p:extLst>
      <p:ext uri="{BB962C8B-B14F-4D97-AF65-F5344CB8AC3E}">
        <p14:creationId xmlns:p14="http://schemas.microsoft.com/office/powerpoint/2010/main" val="3761619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43608" y="1003375"/>
            <a:ext cx="7272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cronograma de desembolso (DESPESAS)</a:t>
            </a:r>
          </a:p>
          <a:p>
            <a:pPr algn="ctr"/>
            <a:r>
              <a:rPr lang="pt-BR" sz="2000" dirty="0"/>
              <a:t>Lei Complementar nº 101/2000, Art. 8º e Art. 13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83568" y="436510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/>
              <a:t>Até o 2º quadrimestre/2022, a despesa realizada (liquidada) foi </a:t>
            </a:r>
            <a:r>
              <a:rPr lang="pt-BR" sz="2000" b="1" i="1" dirty="0">
                <a:solidFill>
                  <a:schemeClr val="accent1"/>
                </a:solidFill>
              </a:rPr>
              <a:t>INFERIOR</a:t>
            </a:r>
            <a:r>
              <a:rPr lang="pt-BR" sz="2000" b="1" i="1" dirty="0"/>
              <a:t> a autorizada em </a:t>
            </a:r>
            <a:r>
              <a:rPr lang="pt-BR" sz="2000" b="1" i="1" dirty="0">
                <a:solidFill>
                  <a:schemeClr val="accent1"/>
                </a:solidFill>
              </a:rPr>
              <a:t> (-51,06</a:t>
            </a:r>
            <a:r>
              <a:rPr lang="pt-BR" sz="2000" b="1" i="1" u="sng" dirty="0">
                <a:solidFill>
                  <a:schemeClr val="accent1"/>
                </a:solidFill>
                <a:latin typeface="Arial Black" panose="020B0A04020102020204" pitchFamily="34" charset="0"/>
              </a:rPr>
              <a:t>%)</a:t>
            </a:r>
            <a:r>
              <a:rPr lang="pt-BR" sz="2000" b="1" i="1" dirty="0"/>
              <a:t>;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547664" y="2689756"/>
            <a:ext cx="252028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96.880.974,71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220072" y="2924944"/>
            <a:ext cx="252028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</a:rPr>
              <a:t>47.417.695,63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9736CDE-430A-8481-9C33-9B4A33EB1FDA}"/>
              </a:ext>
            </a:extLst>
          </p:cNvPr>
          <p:cNvSpPr txBox="1"/>
          <p:nvPr/>
        </p:nvSpPr>
        <p:spPr>
          <a:xfrm>
            <a:off x="1907704" y="206084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Orçamento autorizado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72CB0A4-9789-1178-C83B-2446A84F4B8B}"/>
              </a:ext>
            </a:extLst>
          </p:cNvPr>
          <p:cNvSpPr txBox="1"/>
          <p:nvPr/>
        </p:nvSpPr>
        <p:spPr>
          <a:xfrm>
            <a:off x="5364088" y="221324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Despesa Liquidada</a:t>
            </a:r>
          </a:p>
        </p:txBody>
      </p:sp>
    </p:spTree>
    <p:extLst>
      <p:ext uri="{BB962C8B-B14F-4D97-AF65-F5344CB8AC3E}">
        <p14:creationId xmlns:p14="http://schemas.microsoft.com/office/powerpoint/2010/main" val="3616007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15616" y="94181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execução orçamentária</a:t>
            </a:r>
          </a:p>
          <a:p>
            <a:pPr algn="ctr"/>
            <a:r>
              <a:rPr lang="pt-BR" sz="2000" dirty="0"/>
              <a:t>Lei Complementar nº 101/2000, Art. 52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47664" y="2708920"/>
            <a:ext cx="2556284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59.714.558,98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220072" y="3121804"/>
            <a:ext cx="244827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47.417.695,63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11560" y="4365104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O comparativo entre a receita arrecadada e a despesa liquidada, corresponde a um </a:t>
            </a:r>
            <a:r>
              <a:rPr lang="pt-BR" sz="2000" b="1" u="sng" dirty="0">
                <a:solidFill>
                  <a:schemeClr val="accent1"/>
                </a:solidFill>
              </a:rPr>
              <a:t>Superávit de execução orçamentária de R$ 12.296.863,35.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E63E20-5468-D186-B432-1B95FFC2B15B}"/>
              </a:ext>
            </a:extLst>
          </p:cNvPr>
          <p:cNvSpPr txBox="1"/>
          <p:nvPr/>
        </p:nvSpPr>
        <p:spPr>
          <a:xfrm>
            <a:off x="5364088" y="242262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Despesa Liquidada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FA4AB12-6EBF-C1A5-FDF9-C8DCC7D41FA5}"/>
              </a:ext>
            </a:extLst>
          </p:cNvPr>
          <p:cNvSpPr txBox="1"/>
          <p:nvPr/>
        </p:nvSpPr>
        <p:spPr>
          <a:xfrm>
            <a:off x="1691680" y="23395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Arrecadado</a:t>
            </a:r>
          </a:p>
        </p:txBody>
      </p:sp>
    </p:spTree>
    <p:extLst>
      <p:ext uri="{BB962C8B-B14F-4D97-AF65-F5344CB8AC3E}">
        <p14:creationId xmlns:p14="http://schemas.microsoft.com/office/powerpoint/2010/main" val="1676042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71600" y="404664"/>
            <a:ext cx="74168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DESPESAS COM PESSOAL DO PODER EXECUTIVO</a:t>
            </a:r>
          </a:p>
          <a:p>
            <a:pPr algn="ctr"/>
            <a:r>
              <a:rPr lang="pt-BR" dirty="0"/>
              <a:t>Constituição Federal, Art. 169, </a:t>
            </a:r>
            <a:r>
              <a:rPr lang="pt-BR" i="1" dirty="0"/>
              <a:t>caput</a:t>
            </a:r>
            <a:br>
              <a:rPr lang="pt-BR" dirty="0"/>
            </a:br>
            <a:r>
              <a:rPr lang="pt-BR" dirty="0"/>
              <a:t>Lei Complementar n°101/2000, Art. 19, III e Art. 20, II</a:t>
            </a:r>
          </a:p>
          <a:p>
            <a:pPr algn="ctr"/>
            <a:r>
              <a:rPr lang="pt-BR" dirty="0"/>
              <a:t>Limite de 54,00% da RCL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92554"/>
              </p:ext>
            </p:extLst>
          </p:nvPr>
        </p:nvGraphicFramePr>
        <p:xfrm>
          <a:off x="457200" y="1700808"/>
          <a:ext cx="8435280" cy="2441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9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Receita Corrente Líquida Arrecadada nos Últimos 12 (doze) Meses (I)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68.639.145,51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Despesa Líquida com Pessoal Realizada nos Últimos 12 (doze) Meses (II)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25.986.107,86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Percentual aplicado = (II) / (I) x 100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3200" b="1" dirty="0">
                          <a:effectLst/>
                          <a:latin typeface="+mn-lt"/>
                        </a:rPr>
                        <a:t>37,86%</a:t>
                      </a:r>
                      <a:r>
                        <a:rPr lang="pt-BR" sz="3200" dirty="0">
                          <a:effectLst/>
                          <a:latin typeface="+mn-lt"/>
                        </a:rPr>
                        <a:t> </a:t>
                      </a:r>
                      <a:endParaRPr lang="pt-BR" sz="3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B4E6ECC-F681-4AC9-996B-991CF8DFC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653294"/>
              </p:ext>
            </p:extLst>
          </p:nvPr>
        </p:nvGraphicFramePr>
        <p:xfrm>
          <a:off x="1331640" y="4293096"/>
          <a:ext cx="5760640" cy="1800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2225">
                  <a:extLst>
                    <a:ext uri="{9D8B030D-6E8A-4147-A177-3AD203B41FA5}">
                      <a16:colId xmlns:a16="http://schemas.microsoft.com/office/drawing/2014/main" val="3033155309"/>
                    </a:ext>
                  </a:extLst>
                </a:gridCol>
                <a:gridCol w="2308415">
                  <a:extLst>
                    <a:ext uri="{9D8B030D-6E8A-4147-A177-3AD203B41FA5}">
                      <a16:colId xmlns:a16="http://schemas.microsoft.com/office/drawing/2014/main" val="3603921147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Período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2º </a:t>
                      </a:r>
                      <a:r>
                        <a:rPr lang="pt-BR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Quad</a:t>
                      </a:r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19098"/>
                  </a:ext>
                </a:extLst>
              </a:tr>
              <a:tr h="3941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381399"/>
                  </a:ext>
                </a:extLst>
              </a:tr>
              <a:tr h="3941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41,13%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5933345"/>
                  </a:ext>
                </a:extLst>
              </a:tr>
              <a:tr h="3941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43,21%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735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402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296141"/>
              </p:ext>
            </p:extLst>
          </p:nvPr>
        </p:nvGraphicFramePr>
        <p:xfrm>
          <a:off x="323528" y="467747"/>
          <a:ext cx="8424936" cy="6167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136297321"/>
                    </a:ext>
                  </a:extLst>
                </a:gridCol>
              </a:tblGrid>
              <a:tr h="48780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Despesas Executadas (Liquidada)Por Função de Governo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 do total</a:t>
                      </a: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01 - Legislativa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1.478.762,89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3,12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04 - Administração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3.244.804,52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6,84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05- Defesa Civil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730,01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3870903438"/>
                  </a:ext>
                </a:extLst>
              </a:tr>
              <a:tr h="401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06 - Segurança Pública (SSP/ Trânsito)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147.331,94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0,31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08 - Assistência Social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1.008.633,80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2,13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10 - Saúde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9.363.253,45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19,75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12 - Educação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12.284.847,68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25,91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13 - Cultura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30.165,50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0,06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14 -  Direitos da Cidadania (Cons. Tutelar)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196.381,14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0,41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35864354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15 - Urbanismo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6.737.171,14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14,21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20 - Agricultura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3.693.138,75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7,79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23 – Comércio/Indústria/Serviço/Turismo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204.123,90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0,43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26 - Transporte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7.303.136,14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15,40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27 - Desporto e Lazer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683.066,84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1,44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28 - Encargos Especiais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935.216,14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1,97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(IV) 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+mn-lt"/>
                        </a:rPr>
                        <a:t>47.417.695,63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990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94E1AFC2-751A-425B-8ABB-264524EB0640}"/>
              </a:ext>
            </a:extLst>
          </p:cNvPr>
          <p:cNvSpPr/>
          <p:nvPr/>
        </p:nvSpPr>
        <p:spPr>
          <a:xfrm>
            <a:off x="1907704" y="2420888"/>
            <a:ext cx="5328592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E D U C A Ç Ã O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RECUSOS APLICADOS 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2º Quadrimestre/2022</a:t>
            </a:r>
          </a:p>
        </p:txBody>
      </p:sp>
    </p:spTree>
    <p:extLst>
      <p:ext uri="{BB962C8B-B14F-4D97-AF65-F5344CB8AC3E}">
        <p14:creationId xmlns:p14="http://schemas.microsoft.com/office/powerpoint/2010/main" val="2049536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797823"/>
              </p:ext>
            </p:extLst>
          </p:nvPr>
        </p:nvGraphicFramePr>
        <p:xfrm>
          <a:off x="395536" y="682657"/>
          <a:ext cx="8136904" cy="5554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6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4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 R$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3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do Ensino Fundamental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6.111.387,64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3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do Ensino </a:t>
                      </a:r>
                      <a:r>
                        <a:rPr lang="pt-BR" sz="2000" u="none" strike="noStrike" dirty="0" err="1">
                          <a:effectLst/>
                          <a:latin typeface="+mn-lt"/>
                        </a:rPr>
                        <a:t>Pre</a:t>
                      </a:r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 escolar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983.329,82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3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das Creches Municipais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3.244.904,38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3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do Ensino Superior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32.780,78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7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Transporte escolar - ensino fundamental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933.022,11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3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Transporte escolar - ensino infantil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136.490,37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3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Transporte escolar - ensino médio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281.247,03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66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do programa de Alimentação Escolar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483.945,55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672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Construção, reforma e ampliação de edificações – Ensino Infantil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77.740,00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011567"/>
                  </a:ext>
                </a:extLst>
              </a:tr>
              <a:tr h="4571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12.284.847,68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700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83568" y="476672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MANUTENÇÃO E DESENVOLVIMENTO DO ENSINO</a:t>
            </a:r>
          </a:p>
          <a:p>
            <a:pPr algn="ctr"/>
            <a:r>
              <a:rPr lang="pt-BR" dirty="0"/>
              <a:t>Constituição Federal, Art. 212 e LDB, Art. 72</a:t>
            </a:r>
          </a:p>
          <a:p>
            <a:pPr algn="ctr"/>
            <a:r>
              <a:rPr lang="pt-BR" sz="2400" b="1" dirty="0"/>
              <a:t>Aplicação mínima de 25% da receita de impostos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231717"/>
              </p:ext>
            </p:extLst>
          </p:nvPr>
        </p:nvGraphicFramePr>
        <p:xfrm>
          <a:off x="457200" y="1821016"/>
          <a:ext cx="8229600" cy="4546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7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Receita bruta de Impostos e Transferências (I)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39.672.031,99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Despesas por função/</a:t>
                      </a:r>
                      <a:r>
                        <a:rPr lang="pt-BR" sz="2000" dirty="0" err="1">
                          <a:effectLst/>
                          <a:latin typeface="+mn-lt"/>
                        </a:rPr>
                        <a:t>subfunção</a:t>
                      </a:r>
                      <a:r>
                        <a:rPr lang="pt-BR" sz="2000" dirty="0">
                          <a:effectLst/>
                          <a:latin typeface="+mn-lt"/>
                        </a:rPr>
                        <a:t> (II)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12.284.847,68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Deduções (III)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(2.639.634,21)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Resultado líquido da </a:t>
                      </a:r>
                      <a:r>
                        <a:rPr lang="pt-BR" sz="2000" dirty="0" err="1">
                          <a:effectLst/>
                          <a:latin typeface="+mn-lt"/>
                        </a:rPr>
                        <a:t>transf</a:t>
                      </a:r>
                      <a:r>
                        <a:rPr lang="pt-BR" sz="2000" dirty="0">
                          <a:effectLst/>
                          <a:latin typeface="+mn-lt"/>
                        </a:rPr>
                        <a:t>. do FUNDEB (IV)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499.987,29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Despesas para efeito de cálculo (V) = (II-III-IV)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10.145.200,76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Mínimo a ser aplicado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9.918.008,00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Aplicado à Maior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227.192,76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Percentual aplicado = (V) / (I) x 100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36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25,57%</a:t>
                      </a:r>
                      <a:r>
                        <a:rPr lang="pt-BR" sz="2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pt-BR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645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736828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MANUTENÇÃO E DESENVOLVIMENTO DO ENSINO</a:t>
            </a:r>
          </a:p>
          <a:p>
            <a:pPr algn="ctr"/>
            <a:r>
              <a:rPr lang="pt-BR" dirty="0"/>
              <a:t>Constituição Federal, Art. 212 e LDB, Art. 72</a:t>
            </a:r>
          </a:p>
          <a:p>
            <a:pPr algn="ctr"/>
            <a:r>
              <a:rPr lang="pt-BR" sz="2400" b="1" dirty="0"/>
              <a:t>Aplicação mínima de 25% da receita de impostos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0978048-2FE3-43A7-8FFB-2C4AA8EBF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483831"/>
              </p:ext>
            </p:extLst>
          </p:nvPr>
        </p:nvGraphicFramePr>
        <p:xfrm>
          <a:off x="971600" y="2222254"/>
          <a:ext cx="7200799" cy="3294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6683">
                  <a:extLst>
                    <a:ext uri="{9D8B030D-6E8A-4147-A177-3AD203B41FA5}">
                      <a16:colId xmlns:a16="http://schemas.microsoft.com/office/drawing/2014/main" val="3033155309"/>
                    </a:ext>
                  </a:extLst>
                </a:gridCol>
                <a:gridCol w="2432058">
                  <a:extLst>
                    <a:ext uri="{9D8B030D-6E8A-4147-A177-3AD203B41FA5}">
                      <a16:colId xmlns:a16="http://schemas.microsoft.com/office/drawing/2014/main" val="3603921147"/>
                    </a:ext>
                  </a:extLst>
                </a:gridCol>
                <a:gridCol w="2432058">
                  <a:extLst>
                    <a:ext uri="{9D8B030D-6E8A-4147-A177-3AD203B41FA5}">
                      <a16:colId xmlns:a16="http://schemas.microsoft.com/office/drawing/2014/main" val="4118071100"/>
                    </a:ext>
                  </a:extLst>
                </a:gridCol>
              </a:tblGrid>
              <a:tr h="6109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Período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2º </a:t>
                      </a:r>
                      <a:r>
                        <a:rPr lang="pt-BR" sz="2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Quad</a:t>
                      </a: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</a:t>
                      </a:r>
                    </a:p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Anual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19098"/>
                  </a:ext>
                </a:extLst>
              </a:tr>
              <a:tr h="6991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25,57%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5208379"/>
                  </a:ext>
                </a:extLst>
              </a:tr>
              <a:tr h="8276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5933345"/>
                  </a:ext>
                </a:extLst>
              </a:tr>
              <a:tr h="10271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735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70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39552" y="836712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500" b="1" cap="all" dirty="0"/>
              <a:t>temas a serem apresentados</a:t>
            </a:r>
          </a:p>
          <a:p>
            <a:endParaRPr lang="pt-BR" sz="2500" b="1" cap="all" dirty="0"/>
          </a:p>
          <a:p>
            <a:endParaRPr lang="pt-BR" sz="2500" b="1" cap="all" dirty="0"/>
          </a:p>
          <a:p>
            <a:pPr lvl="0"/>
            <a:r>
              <a:rPr lang="pt-BR" sz="2500" dirty="0"/>
              <a:t>Execução Orçamentaria</a:t>
            </a:r>
          </a:p>
          <a:p>
            <a:pPr lvl="0"/>
            <a:r>
              <a:rPr lang="pt-BR" sz="2500" dirty="0"/>
              <a:t>Metas Arrecadação</a:t>
            </a:r>
          </a:p>
          <a:p>
            <a:pPr lvl="0"/>
            <a:r>
              <a:rPr lang="pt-BR" sz="2500" dirty="0"/>
              <a:t>Cronograma de Desembolso</a:t>
            </a:r>
          </a:p>
          <a:p>
            <a:pPr lvl="0"/>
            <a:r>
              <a:rPr lang="pt-BR" sz="2500" dirty="0"/>
              <a:t>Aplicação de Recursos em Saúde (15%)</a:t>
            </a:r>
          </a:p>
          <a:p>
            <a:pPr lvl="0"/>
            <a:r>
              <a:rPr lang="pt-BR" sz="2500" dirty="0"/>
              <a:t>Aplicação de Recursos em Educação (25%)</a:t>
            </a:r>
          </a:p>
          <a:p>
            <a:pPr lvl="0"/>
            <a:r>
              <a:rPr lang="pt-BR" sz="2500" dirty="0"/>
              <a:t>Aplicação dos Recursos Recebidos do FUNDEB (70%)</a:t>
            </a:r>
          </a:p>
          <a:p>
            <a:pPr lvl="0"/>
            <a:r>
              <a:rPr lang="pt-BR" sz="2500" dirty="0"/>
              <a:t>Aplicação dos Recursos demais setores da administração</a:t>
            </a:r>
          </a:p>
          <a:p>
            <a:pPr lvl="0"/>
            <a:r>
              <a:rPr lang="pt-BR" sz="2500" dirty="0"/>
              <a:t>Limites de Despesas com Pessoal</a:t>
            </a:r>
          </a:p>
          <a:p>
            <a:pPr lvl="0"/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3340316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51151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DE 70% DOS RECURSOS DO FUNDEB NA REMUNERAÇÃO DOS PROFISSIONAIS DO MAGISTÉRIO DA EDUCAÇÃO BÁSICA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725998"/>
              </p:ext>
            </p:extLst>
          </p:nvPr>
        </p:nvGraphicFramePr>
        <p:xfrm>
          <a:off x="457200" y="1916832"/>
          <a:ext cx="8229600" cy="2108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Receita do FUNDEB (I)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6.220.199,09 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Despesas (II)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6.206.641,11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Percentual Aplicado = (II) / (I) x 100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3200" b="1" dirty="0">
                          <a:solidFill>
                            <a:srgbClr val="FF0000"/>
                          </a:solidFill>
                          <a:effectLst/>
                        </a:rPr>
                        <a:t>99,78%</a:t>
                      </a:r>
                      <a:r>
                        <a:rPr lang="pt-BR" sz="2400" b="1" dirty="0">
                          <a:effectLst/>
                        </a:rPr>
                        <a:t> </a:t>
                      </a:r>
                      <a:endParaRPr lang="pt-BR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DEB94D6-18FF-4C77-B593-0B9F990B4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192712"/>
              </p:ext>
            </p:extLst>
          </p:nvPr>
        </p:nvGraphicFramePr>
        <p:xfrm>
          <a:off x="1187624" y="4221088"/>
          <a:ext cx="6912768" cy="1656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2670">
                  <a:extLst>
                    <a:ext uri="{9D8B030D-6E8A-4147-A177-3AD203B41FA5}">
                      <a16:colId xmlns:a16="http://schemas.microsoft.com/office/drawing/2014/main" val="3033155309"/>
                    </a:ext>
                  </a:extLst>
                </a:gridCol>
                <a:gridCol w="2770098">
                  <a:extLst>
                    <a:ext uri="{9D8B030D-6E8A-4147-A177-3AD203B41FA5}">
                      <a16:colId xmlns:a16="http://schemas.microsoft.com/office/drawing/2014/main" val="3603921147"/>
                    </a:ext>
                  </a:extLst>
                </a:gridCol>
              </a:tblGrid>
              <a:tr h="4981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Período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19098"/>
                  </a:ext>
                </a:extLst>
              </a:tr>
              <a:tr h="5790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2º </a:t>
                      </a:r>
                      <a:r>
                        <a:rPr lang="pt-BR" sz="2800" b="1" u="none" strike="noStrike" dirty="0" err="1">
                          <a:effectLst/>
                          <a:latin typeface="+mn-lt"/>
                        </a:rPr>
                        <a:t>Quad</a:t>
                      </a:r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. 2021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83,52%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5933345"/>
                  </a:ext>
                </a:extLst>
              </a:tr>
              <a:tr h="5790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2º </a:t>
                      </a:r>
                      <a:r>
                        <a:rPr lang="pt-BR" sz="2800" b="1" u="none" strike="noStrike" dirty="0" err="1">
                          <a:effectLst/>
                          <a:latin typeface="+mn-lt"/>
                        </a:rPr>
                        <a:t>Quad</a:t>
                      </a:r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. 2020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735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467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65A6BD17-55AD-4B45-A1EC-E3E238FE490B}"/>
              </a:ext>
            </a:extLst>
          </p:cNvPr>
          <p:cNvSpPr/>
          <p:nvPr/>
        </p:nvSpPr>
        <p:spPr>
          <a:xfrm>
            <a:off x="1763688" y="2492896"/>
            <a:ext cx="5544616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Cultura e esportes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2º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2268430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601046"/>
              </p:ext>
            </p:extLst>
          </p:nvPr>
        </p:nvGraphicFramePr>
        <p:xfrm>
          <a:off x="467544" y="1052737"/>
          <a:ext cx="8208912" cy="4315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9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511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Manutenção das atividades culturais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30.165,50                              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741">
                <a:tc>
                  <a:txBody>
                    <a:bodyPr/>
                    <a:lstStyle/>
                    <a:p>
                      <a:pPr algn="l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511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Manutenção das atividades do esporte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675.673,65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5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1" u="none" strike="noStrike" dirty="0">
                          <a:effectLst/>
                          <a:latin typeface="+mn-lt"/>
                        </a:rPr>
                        <a:t>705.839,15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74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61722E71-A02B-4348-983E-B216271F2D07}"/>
              </a:ext>
            </a:extLst>
          </p:cNvPr>
          <p:cNvSpPr/>
          <p:nvPr/>
        </p:nvSpPr>
        <p:spPr>
          <a:xfrm>
            <a:off x="1043608" y="2132856"/>
            <a:ext cx="6984776" cy="206210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Trabalho, indústria, comercio, SERVIÇO e turismo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2º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1584376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744738"/>
              </p:ext>
            </p:extLst>
          </p:nvPr>
        </p:nvGraphicFramePr>
        <p:xfrm>
          <a:off x="467544" y="1658619"/>
          <a:ext cx="8208912" cy="2994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3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045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Manutenção da Sec. Trab. Ind. Com. Serviços e Turismo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311.055,09                              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934">
                <a:tc>
                  <a:txBody>
                    <a:bodyPr/>
                    <a:lstStyle/>
                    <a:p>
                      <a:pPr algn="l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0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1" u="none" strike="noStrike" dirty="0">
                          <a:effectLst/>
                          <a:latin typeface="+mn-lt"/>
                        </a:rPr>
                        <a:t>311.055,09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989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5E8A6A9F-40A0-4CEF-978E-B700D982CE94}"/>
              </a:ext>
            </a:extLst>
          </p:cNvPr>
          <p:cNvSpPr/>
          <p:nvPr/>
        </p:nvSpPr>
        <p:spPr>
          <a:xfrm>
            <a:off x="1403648" y="2060848"/>
            <a:ext cx="6048672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Assistência social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2º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3552283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28234"/>
              </p:ext>
            </p:extLst>
          </p:nvPr>
        </p:nvGraphicFramePr>
        <p:xfrm>
          <a:off x="251520" y="776540"/>
          <a:ext cx="8568952" cy="5604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3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SCFV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195.762,49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do CRAS/PAIF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120.578,25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Fundo de Assistência social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278.361,32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Apoio Financeiro a APAE de Palmitos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124.200,00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do CREAS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125.708,33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Programa Família Acolhedora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7.548,00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53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Manutenção do FMCA</a:t>
                      </a: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36.413,50</a:t>
                      </a: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3637909105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Fundo do Idoso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151.727,91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835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Manutenção das Atividades de Atendimento a Pessoa Idosa</a:t>
                      </a:r>
                    </a:p>
                  </a:txBody>
                  <a:tcPr marL="9444" marR="9444" marT="9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7.393,19</a:t>
                      </a:r>
                    </a:p>
                  </a:txBody>
                  <a:tcPr marL="9444" marR="9444" marT="94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963076"/>
                  </a:ext>
                </a:extLst>
              </a:tr>
              <a:tr h="45430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Aquisição de veículo</a:t>
                      </a: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92.534,00</a:t>
                      </a: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4604"/>
                  </a:ext>
                </a:extLst>
              </a:tr>
              <a:tr h="4019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1.140.226,99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106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D65BC62-ED15-B66F-3485-771A92469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645662"/>
              </p:ext>
            </p:extLst>
          </p:nvPr>
        </p:nvGraphicFramePr>
        <p:xfrm>
          <a:off x="683568" y="1484785"/>
          <a:ext cx="7848871" cy="4464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5026">
                  <a:extLst>
                    <a:ext uri="{9D8B030D-6E8A-4147-A177-3AD203B41FA5}">
                      <a16:colId xmlns:a16="http://schemas.microsoft.com/office/drawing/2014/main" val="1616981554"/>
                    </a:ext>
                  </a:extLst>
                </a:gridCol>
                <a:gridCol w="1170017">
                  <a:extLst>
                    <a:ext uri="{9D8B030D-6E8A-4147-A177-3AD203B41FA5}">
                      <a16:colId xmlns:a16="http://schemas.microsoft.com/office/drawing/2014/main" val="1558710760"/>
                    </a:ext>
                  </a:extLst>
                </a:gridCol>
                <a:gridCol w="4923828">
                  <a:extLst>
                    <a:ext uri="{9D8B030D-6E8A-4147-A177-3AD203B41FA5}">
                      <a16:colId xmlns:a16="http://schemas.microsoft.com/office/drawing/2014/main" val="2004851196"/>
                    </a:ext>
                  </a:extLst>
                </a:gridCol>
              </a:tblGrid>
              <a:tr h="45520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R$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Doador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002063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16.083,12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2017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0497089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33.904,13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2018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533800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24.050,68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2019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1507804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17.410,10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2020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9788103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22.839,15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2021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9501649"/>
                  </a:ext>
                </a:extLst>
              </a:tr>
              <a:tr h="668215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114.287,18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doações Pessoas Físicas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2480881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EC39F694-3A7D-BC08-7876-1E5689A8338C}"/>
              </a:ext>
            </a:extLst>
          </p:cNvPr>
          <p:cNvSpPr/>
          <p:nvPr/>
        </p:nvSpPr>
        <p:spPr>
          <a:xfrm>
            <a:off x="1115616" y="69269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cap="all" dirty="0"/>
              <a:t>DOAÇÕES RECEBIDAS </a:t>
            </a:r>
          </a:p>
          <a:p>
            <a:pPr algn="ctr"/>
            <a:r>
              <a:rPr lang="pt-BR" b="1" cap="all" dirty="0"/>
              <a:t>Fundo municipal da criança e do adolescente</a:t>
            </a:r>
          </a:p>
        </p:txBody>
      </p:sp>
    </p:spTree>
    <p:extLst>
      <p:ext uri="{BB962C8B-B14F-4D97-AF65-F5344CB8AC3E}">
        <p14:creationId xmlns:p14="http://schemas.microsoft.com/office/powerpoint/2010/main" val="1799863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EC39F694-3A7D-BC08-7876-1E5689A8338C}"/>
              </a:ext>
            </a:extLst>
          </p:cNvPr>
          <p:cNvSpPr/>
          <p:nvPr/>
        </p:nvSpPr>
        <p:spPr>
          <a:xfrm>
            <a:off x="1115616" y="69269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cap="all" dirty="0"/>
              <a:t>DOAÇÕES RECEBIDAS </a:t>
            </a:r>
          </a:p>
          <a:p>
            <a:pPr algn="ctr"/>
            <a:r>
              <a:rPr lang="pt-BR" b="1" cap="all" dirty="0"/>
              <a:t>Fundo municipal da criança e do adolescente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856CEB1-F400-AF51-C045-32D00B0E7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360487"/>
              </p:ext>
            </p:extLst>
          </p:nvPr>
        </p:nvGraphicFramePr>
        <p:xfrm>
          <a:off x="539552" y="1387921"/>
          <a:ext cx="7992888" cy="4777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7230">
                  <a:extLst>
                    <a:ext uri="{9D8B030D-6E8A-4147-A177-3AD203B41FA5}">
                      <a16:colId xmlns:a16="http://schemas.microsoft.com/office/drawing/2014/main" val="2374875321"/>
                    </a:ext>
                  </a:extLst>
                </a:gridCol>
                <a:gridCol w="1191485">
                  <a:extLst>
                    <a:ext uri="{9D8B030D-6E8A-4147-A177-3AD203B41FA5}">
                      <a16:colId xmlns:a16="http://schemas.microsoft.com/office/drawing/2014/main" val="131591256"/>
                    </a:ext>
                  </a:extLst>
                </a:gridCol>
                <a:gridCol w="5014173">
                  <a:extLst>
                    <a:ext uri="{9D8B030D-6E8A-4147-A177-3AD203B41FA5}">
                      <a16:colId xmlns:a16="http://schemas.microsoft.com/office/drawing/2014/main" val="3459568038"/>
                    </a:ext>
                  </a:extLst>
                </a:gridCol>
              </a:tblGrid>
              <a:tr h="3326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R$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Doador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8147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6.014,59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A1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5184215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2.022,47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A1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805903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3.382,67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A1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8224784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33.578,33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Fecoagro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93327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16.297,05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Fecoagro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5000689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653,11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Kaipper</a:t>
                      </a:r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Continental Transportes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5054847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1.766,49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Kaipper Continental Transportes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7868227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642,35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Kaipper</a:t>
                      </a:r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Continental Transportes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6880138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Outros repasses não identificado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9665546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64.607,06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doações pessoas jurídicas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4049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214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D028297-53ED-A00A-7840-D2E400C8B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915242"/>
              </p:ext>
            </p:extLst>
          </p:nvPr>
        </p:nvGraphicFramePr>
        <p:xfrm>
          <a:off x="221744" y="620688"/>
          <a:ext cx="8640960" cy="5721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321">
                  <a:extLst>
                    <a:ext uri="{9D8B030D-6E8A-4147-A177-3AD203B41FA5}">
                      <a16:colId xmlns:a16="http://schemas.microsoft.com/office/drawing/2014/main" val="1380445414"/>
                    </a:ext>
                  </a:extLst>
                </a:gridCol>
                <a:gridCol w="1127247">
                  <a:extLst>
                    <a:ext uri="{9D8B030D-6E8A-4147-A177-3AD203B41FA5}">
                      <a16:colId xmlns:a16="http://schemas.microsoft.com/office/drawing/2014/main" val="1206082790"/>
                    </a:ext>
                  </a:extLst>
                </a:gridCol>
                <a:gridCol w="899049">
                  <a:extLst>
                    <a:ext uri="{9D8B030D-6E8A-4147-A177-3AD203B41FA5}">
                      <a16:colId xmlns:a16="http://schemas.microsoft.com/office/drawing/2014/main" val="1193025720"/>
                    </a:ext>
                  </a:extLst>
                </a:gridCol>
                <a:gridCol w="973794">
                  <a:extLst>
                    <a:ext uri="{9D8B030D-6E8A-4147-A177-3AD203B41FA5}">
                      <a16:colId xmlns:a16="http://schemas.microsoft.com/office/drawing/2014/main" val="2337884992"/>
                    </a:ext>
                  </a:extLst>
                </a:gridCol>
                <a:gridCol w="1043885">
                  <a:extLst>
                    <a:ext uri="{9D8B030D-6E8A-4147-A177-3AD203B41FA5}">
                      <a16:colId xmlns:a16="http://schemas.microsoft.com/office/drawing/2014/main" val="93581559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114557423"/>
                    </a:ext>
                  </a:extLst>
                </a:gridCol>
                <a:gridCol w="1226187">
                  <a:extLst>
                    <a:ext uri="{9D8B030D-6E8A-4147-A177-3AD203B41FA5}">
                      <a16:colId xmlns:a16="http://schemas.microsoft.com/office/drawing/2014/main" val="376170330"/>
                    </a:ext>
                  </a:extLst>
                </a:gridCol>
                <a:gridCol w="1696365">
                  <a:extLst>
                    <a:ext uri="{9D8B030D-6E8A-4147-A177-3AD203B41FA5}">
                      <a16:colId xmlns:a16="http://schemas.microsoft.com/office/drawing/2014/main" val="545913216"/>
                    </a:ext>
                  </a:extLst>
                </a:gridCol>
              </a:tblGrid>
              <a:tr h="24948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RESUMO DOS RECURSOS ORIUNDOS DE DOAÇÕES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960362"/>
                  </a:ext>
                </a:extLst>
              </a:tr>
              <a:tr h="24948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DA CRIANÇA E ADOLESCENTE DE PALMITOS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505088"/>
                  </a:ext>
                </a:extLst>
              </a:tr>
              <a:tr h="249481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 BANCÁRIA Nº 18.265-6, AGÊNCIA Nº 736-6 BANCO DO BRASIL/PALMITOS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473614"/>
                  </a:ext>
                </a:extLst>
              </a:tr>
              <a:tr h="249481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extLst>
                  <a:ext uri="{0D108BD9-81ED-4DB2-BD59-A6C34878D82A}">
                    <a16:rowId xmlns:a16="http://schemas.microsoft.com/office/drawing/2014/main" val="3848018415"/>
                  </a:ext>
                </a:extLst>
              </a:tr>
              <a:tr h="7646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DOAÇÕES</a:t>
                      </a: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FIA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P/ PROJETOS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APOIADOS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ENTIDADE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 DISPONIVEL PARA NOVOS PROJETO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261959"/>
                  </a:ext>
                </a:extLst>
              </a:tr>
              <a:tr h="536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16.083,12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3.216,62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12.866,50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12.866,50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206456442"/>
                  </a:ext>
                </a:extLst>
              </a:tr>
              <a:tr h="536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34.557,24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6.911,45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27.645,79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16.000,00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24.512,29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2394322590"/>
                  </a:ext>
                </a:extLst>
              </a:tr>
              <a:tr h="5893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30.065,27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6.013,05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24.052,22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33.000,00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APAE / ASSOC. ATLETICA DE FUTSAL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15.564,50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3681385946"/>
                  </a:ext>
                </a:extLst>
              </a:tr>
              <a:tr h="536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55.037,39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11.007,48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44.029,91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59.594,42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2633537458"/>
                  </a:ext>
                </a:extLst>
              </a:tr>
              <a:tr h="5368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13.026,17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2.605,23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10.420,94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26.600,00</a:t>
                      </a:r>
                    </a:p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32.994,42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910048589"/>
                  </a:ext>
                </a:extLst>
              </a:tr>
              <a:tr h="536814"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11.400,00</a:t>
                      </a:r>
                    </a:p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 Capoeira</a:t>
                      </a: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21.594,42</a:t>
                      </a: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4272295856"/>
                  </a:ext>
                </a:extLst>
              </a:tr>
              <a:tr h="5806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148.769,19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29.753,84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119.015,35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87.000,00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21.594,42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66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24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332656"/>
            <a:ext cx="792088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32520"/>
              </p:ext>
            </p:extLst>
          </p:nvPr>
        </p:nvGraphicFramePr>
        <p:xfrm>
          <a:off x="467544" y="3933056"/>
          <a:ext cx="8229600" cy="1453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Receita Arrecadada até 2º Quadrimestre/2022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Receita 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59.714.558,98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>
                          <a:effectLst/>
                        </a:rPr>
                        <a:t>Média Mensal</a:t>
                      </a:r>
                      <a:endParaRPr lang="pt-BR" sz="2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7.464.319,87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652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20203"/>
              </p:ext>
            </p:extLst>
          </p:nvPr>
        </p:nvGraphicFramePr>
        <p:xfrm>
          <a:off x="457200" y="1268760"/>
          <a:ext cx="8229600" cy="2523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2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Receita Arrecadada em Exercícios Anteriores</a:t>
                      </a:r>
                      <a:endParaRPr lang="pt-BR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>
                          <a:effectLst/>
                        </a:rPr>
                        <a:t>Exercício </a:t>
                      </a:r>
                      <a:endParaRPr lang="pt-BR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Valores 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2019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47.645.590,53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55.094.345,71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59.427.090,64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Previsão 2022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61.338.300,00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544" y="551723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/>
              <a:t>Obs.:  Arrecadado 97,35% do orçamento previsto para 2022;</a:t>
            </a:r>
          </a:p>
        </p:txBody>
      </p:sp>
    </p:spTree>
    <p:extLst>
      <p:ext uri="{BB962C8B-B14F-4D97-AF65-F5344CB8AC3E}">
        <p14:creationId xmlns:p14="http://schemas.microsoft.com/office/powerpoint/2010/main" val="3244341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EC39F694-3A7D-BC08-7876-1E5689A8338C}"/>
              </a:ext>
            </a:extLst>
          </p:cNvPr>
          <p:cNvSpPr/>
          <p:nvPr/>
        </p:nvSpPr>
        <p:spPr>
          <a:xfrm>
            <a:off x="1115616" y="69269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cap="all" dirty="0"/>
              <a:t>DOAÇÕES RECEBIDAS </a:t>
            </a:r>
          </a:p>
          <a:p>
            <a:pPr algn="ctr"/>
            <a:r>
              <a:rPr lang="pt-BR" b="1" cap="all" dirty="0"/>
              <a:t>Fundo municipal Do idoso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B265B5E-688F-95AA-F755-E233FD76E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62632"/>
              </p:ext>
            </p:extLst>
          </p:nvPr>
        </p:nvGraphicFramePr>
        <p:xfrm>
          <a:off x="755576" y="1647785"/>
          <a:ext cx="7632847" cy="3653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105022259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068878731"/>
                    </a:ext>
                  </a:extLst>
                </a:gridCol>
                <a:gridCol w="5040559">
                  <a:extLst>
                    <a:ext uri="{9D8B030D-6E8A-4147-A177-3AD203B41FA5}">
                      <a16:colId xmlns:a16="http://schemas.microsoft.com/office/drawing/2014/main" val="302839499"/>
                    </a:ext>
                  </a:extLst>
                </a:gridCol>
              </a:tblGrid>
              <a:tr h="4718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R$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Doador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829257"/>
                  </a:ext>
                </a:extLst>
              </a:tr>
              <a:tr h="854134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30.101,62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2019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8685304"/>
                  </a:ext>
                </a:extLst>
              </a:tr>
              <a:tr h="854134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29.687,01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2020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3559677"/>
                  </a:ext>
                </a:extLst>
              </a:tr>
              <a:tr h="854134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34.581,01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Pessoas Físicas - Imposto de Renda 2021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5310777"/>
                  </a:ext>
                </a:extLst>
              </a:tr>
              <a:tr h="566102"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94.369,64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doações Pessoas Físicas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5277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2027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EC39F694-3A7D-BC08-7876-1E5689A8338C}"/>
              </a:ext>
            </a:extLst>
          </p:cNvPr>
          <p:cNvSpPr/>
          <p:nvPr/>
        </p:nvSpPr>
        <p:spPr>
          <a:xfrm>
            <a:off x="1115616" y="69269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cap="all" dirty="0"/>
              <a:t>DOAÇÕES RECEBIDAS </a:t>
            </a:r>
          </a:p>
          <a:p>
            <a:pPr algn="ctr"/>
            <a:r>
              <a:rPr lang="pt-BR" b="1" cap="all" dirty="0"/>
              <a:t>Fundo municipal Do idoso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9694090-F126-BA92-E524-84119EFDB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774929"/>
              </p:ext>
            </p:extLst>
          </p:nvPr>
        </p:nvGraphicFramePr>
        <p:xfrm>
          <a:off x="395536" y="1340766"/>
          <a:ext cx="8208911" cy="510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533">
                  <a:extLst>
                    <a:ext uri="{9D8B030D-6E8A-4147-A177-3AD203B41FA5}">
                      <a16:colId xmlns:a16="http://schemas.microsoft.com/office/drawing/2014/main" val="1553929826"/>
                    </a:ext>
                  </a:extLst>
                </a:gridCol>
                <a:gridCol w="1223688">
                  <a:extLst>
                    <a:ext uri="{9D8B030D-6E8A-4147-A177-3AD203B41FA5}">
                      <a16:colId xmlns:a16="http://schemas.microsoft.com/office/drawing/2014/main" val="1566692947"/>
                    </a:ext>
                  </a:extLst>
                </a:gridCol>
                <a:gridCol w="5149690">
                  <a:extLst>
                    <a:ext uri="{9D8B030D-6E8A-4147-A177-3AD203B41FA5}">
                      <a16:colId xmlns:a16="http://schemas.microsoft.com/office/drawing/2014/main" val="3297877159"/>
                    </a:ext>
                  </a:extLst>
                </a:gridCol>
              </a:tblGrid>
              <a:tr h="26803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R$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Doador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298309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9.079,83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A1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3912155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10.243,87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A1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0789076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3.382,68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A1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8902034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1.789,99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Regional Auriverde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377622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9.456,82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Cooperativa Regional Auriverde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9274801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33.578,33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Fecoagro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9609091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16.297,05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Fecoagro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1212914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40.000,00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Indústria e Comércio de Móveis Henn Ltda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0448966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43.500,00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Indústria e Comércio de Móveis Henn Ltda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1281960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653,11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Kaipper  Continental Transportes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662768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1.766,49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Kaipper  Continental Transportes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417623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642,35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Kaipper  Continental Transportes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3745191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Outros depósitos não identificados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0889266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25.612,63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Tombini &amp; Cia Ltda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3668112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25.905,70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Tombini &amp; Cia Ltda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0485849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24.799,27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Tombini &amp; Cia Ltda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4974881"/>
                  </a:ext>
                </a:extLst>
              </a:tr>
              <a:tr h="26803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246.958,12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doações pessoas jurídicas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4505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924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F6ADCA78-5025-31BB-16C4-FB4C609BE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34348"/>
              </p:ext>
            </p:extLst>
          </p:nvPr>
        </p:nvGraphicFramePr>
        <p:xfrm>
          <a:off x="179512" y="692696"/>
          <a:ext cx="8640958" cy="57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375">
                  <a:extLst>
                    <a:ext uri="{9D8B030D-6E8A-4147-A177-3AD203B41FA5}">
                      <a16:colId xmlns:a16="http://schemas.microsoft.com/office/drawing/2014/main" val="1097188521"/>
                    </a:ext>
                  </a:extLst>
                </a:gridCol>
                <a:gridCol w="981221">
                  <a:extLst>
                    <a:ext uri="{9D8B030D-6E8A-4147-A177-3AD203B41FA5}">
                      <a16:colId xmlns:a16="http://schemas.microsoft.com/office/drawing/2014/main" val="1218495095"/>
                    </a:ext>
                  </a:extLst>
                </a:gridCol>
                <a:gridCol w="925940">
                  <a:extLst>
                    <a:ext uri="{9D8B030D-6E8A-4147-A177-3AD203B41FA5}">
                      <a16:colId xmlns:a16="http://schemas.microsoft.com/office/drawing/2014/main" val="3356387923"/>
                    </a:ext>
                  </a:extLst>
                </a:gridCol>
                <a:gridCol w="843020">
                  <a:extLst>
                    <a:ext uri="{9D8B030D-6E8A-4147-A177-3AD203B41FA5}">
                      <a16:colId xmlns:a16="http://schemas.microsoft.com/office/drawing/2014/main" val="3228976466"/>
                    </a:ext>
                  </a:extLst>
                </a:gridCol>
                <a:gridCol w="345976">
                  <a:extLst>
                    <a:ext uri="{9D8B030D-6E8A-4147-A177-3AD203B41FA5}">
                      <a16:colId xmlns:a16="http://schemas.microsoft.com/office/drawing/2014/main" val="281155068"/>
                    </a:ext>
                  </a:extLst>
                </a:gridCol>
                <a:gridCol w="968384">
                  <a:extLst>
                    <a:ext uri="{9D8B030D-6E8A-4147-A177-3AD203B41FA5}">
                      <a16:colId xmlns:a16="http://schemas.microsoft.com/office/drawing/2014/main" val="868362117"/>
                    </a:ext>
                  </a:extLst>
                </a:gridCol>
                <a:gridCol w="148982">
                  <a:extLst>
                    <a:ext uri="{9D8B030D-6E8A-4147-A177-3AD203B41FA5}">
                      <a16:colId xmlns:a16="http://schemas.microsoft.com/office/drawing/2014/main" val="1579784962"/>
                    </a:ext>
                  </a:extLst>
                </a:gridCol>
                <a:gridCol w="457639">
                  <a:extLst>
                    <a:ext uri="{9D8B030D-6E8A-4147-A177-3AD203B41FA5}">
                      <a16:colId xmlns:a16="http://schemas.microsoft.com/office/drawing/2014/main" val="210770423"/>
                    </a:ext>
                  </a:extLst>
                </a:gridCol>
                <a:gridCol w="734217">
                  <a:extLst>
                    <a:ext uri="{9D8B030D-6E8A-4147-A177-3AD203B41FA5}">
                      <a16:colId xmlns:a16="http://schemas.microsoft.com/office/drawing/2014/main" val="211039"/>
                    </a:ext>
                  </a:extLst>
                </a:gridCol>
                <a:gridCol w="1090024">
                  <a:extLst>
                    <a:ext uri="{9D8B030D-6E8A-4147-A177-3AD203B41FA5}">
                      <a16:colId xmlns:a16="http://schemas.microsoft.com/office/drawing/2014/main" val="2808540675"/>
                    </a:ext>
                  </a:extLst>
                </a:gridCol>
                <a:gridCol w="1368180">
                  <a:extLst>
                    <a:ext uri="{9D8B030D-6E8A-4147-A177-3AD203B41FA5}">
                      <a16:colId xmlns:a16="http://schemas.microsoft.com/office/drawing/2014/main" val="1281405280"/>
                    </a:ext>
                  </a:extLst>
                </a:gridCol>
              </a:tblGrid>
              <a:tr h="274848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7698776"/>
                  </a:ext>
                </a:extLst>
              </a:tr>
              <a:tr h="2748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RESUMO DOS RECURSOS ORIUNDOS DE DOAÇÕES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062702"/>
                  </a:ext>
                </a:extLst>
              </a:tr>
              <a:tr h="2748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DO IDOSO DE PALMITOS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884291"/>
                  </a:ext>
                </a:extLst>
              </a:tr>
              <a:tr h="2748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 BANCÁRIA Nº 18.077-7, AGÊNCIA Nº 736-6 BANCO DO BRASIL/PALMITOS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103512"/>
                  </a:ext>
                </a:extLst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6287372"/>
                  </a:ext>
                </a:extLst>
              </a:tr>
              <a:tr h="10641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DOAÇÃO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 FUNDO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P/ PROJETOS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APOIADOS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APOIADOS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ENTIDADE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ENTIDADE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 DISPONIVEL PARA NOVOS PROJETO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85814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66.265,74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13.253,15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53.012,59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53.012,59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4209588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66.877,14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13.375,43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53.501,71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NUPAI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NUPAI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56.514,30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2513518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153.291,79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30.658,36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122.633,43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179.147,74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7190109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54.903,09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10.980,62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43.922,47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31.230,00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NUPAI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223.062,21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4663069"/>
                  </a:ext>
                </a:extLst>
              </a:tr>
              <a:tr h="302449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9834548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341.327,76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68.265,55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273.062,21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81.230,00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223.062,21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37117"/>
                  </a:ext>
                </a:extLst>
              </a:tr>
              <a:tr h="302449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5024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839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E5FFF3E2-1517-48F9-9BDC-85D5E38E104E}"/>
              </a:ext>
            </a:extLst>
          </p:cNvPr>
          <p:cNvSpPr/>
          <p:nvPr/>
        </p:nvSpPr>
        <p:spPr>
          <a:xfrm>
            <a:off x="1547664" y="2276872"/>
            <a:ext cx="6336704" cy="13849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800" b="1" cap="all" dirty="0">
                <a:solidFill>
                  <a:schemeClr val="bg1"/>
                </a:solidFill>
              </a:rPr>
              <a:t>Obras e serviços urbanos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RECURSOS APLICADOS  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2º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792500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101"/>
              </p:ext>
            </p:extLst>
          </p:nvPr>
        </p:nvGraphicFramePr>
        <p:xfrm>
          <a:off x="323528" y="764704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5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8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Pavimentação, passeios e obras complementares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331.476,31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9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do FUNREBOM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57.038,68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33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de Convênio de Transito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90.293,26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departamento de obras e serviços urbanos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471.015,15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33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 Limpeza Publica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1.196.519,53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9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e Melhoria Iluminação Publica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642.154,88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9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Construção de centros comunitários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108.112,20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19819"/>
                  </a:ext>
                </a:extLst>
              </a:tr>
              <a:tr h="516926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Invest. Rodovia </a:t>
                      </a:r>
                      <a:r>
                        <a:rPr lang="pt-B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Claumir</a:t>
                      </a:r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Trevisol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3.987.893,67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086257"/>
                  </a:ext>
                </a:extLst>
              </a:tr>
              <a:tr h="4403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6.884.503,68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335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D3B098CC-5617-433D-AB73-D5C94FCAB972}"/>
              </a:ext>
            </a:extLst>
          </p:cNvPr>
          <p:cNvSpPr/>
          <p:nvPr/>
        </p:nvSpPr>
        <p:spPr>
          <a:xfrm>
            <a:off x="1403648" y="1798945"/>
            <a:ext cx="6696744" cy="206210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Agricultura e transporte viário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2º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41621408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5AB378A-6739-4D4F-823A-E66C666D8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748680"/>
              </p:ext>
            </p:extLst>
          </p:nvPr>
        </p:nvGraphicFramePr>
        <p:xfrm>
          <a:off x="395534" y="1340769"/>
          <a:ext cx="8280921" cy="4635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4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26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Departamento de Transporte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2.538.790,10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26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Aquisição de veículos, maquinas e equipamentos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1.517.000,00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0092971"/>
                  </a:ext>
                </a:extLst>
              </a:tr>
              <a:tr h="790240"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Pavimentação / Recuperação de Vias Rurais</a:t>
                      </a:r>
                    </a:p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3.247.346,00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0600401"/>
                  </a:ext>
                </a:extLst>
              </a:tr>
              <a:tr h="10062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7.303.136,14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658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325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174408"/>
              </p:ext>
            </p:extLst>
          </p:nvPr>
        </p:nvGraphicFramePr>
        <p:xfrm>
          <a:off x="323528" y="836712"/>
          <a:ext cx="8496944" cy="5146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5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1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da agricultura e meio ambiente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797.783,72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Programa de Inseminação artificial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175.920,91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Programa Melhoria em propriedades rurais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877.054,30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4842910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Aquisição de veículos, maquinas e implementos agrícolas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1.842.379,82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8660842"/>
                  </a:ext>
                </a:extLst>
              </a:tr>
              <a:tr h="5275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3.693.138,75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61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564A0C0B-BE95-4D46-AFEF-9677041B95D0}"/>
              </a:ext>
            </a:extLst>
          </p:cNvPr>
          <p:cNvSpPr/>
          <p:nvPr/>
        </p:nvSpPr>
        <p:spPr>
          <a:xfrm>
            <a:off x="1475656" y="908720"/>
            <a:ext cx="6336704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S a ú d e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2º quadrimestre 2022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52C4EE7-EFC1-41DE-BCB4-AC1EBAD3419E}"/>
              </a:ext>
            </a:extLst>
          </p:cNvPr>
          <p:cNvSpPr/>
          <p:nvPr/>
        </p:nvSpPr>
        <p:spPr>
          <a:xfrm>
            <a:off x="755576" y="2942942"/>
            <a:ext cx="7704856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pt-BR" b="1" cap="all" dirty="0"/>
          </a:p>
          <a:p>
            <a:pPr algn="ctr"/>
            <a:r>
              <a:rPr lang="pt-BR" b="1" cap="all" dirty="0"/>
              <a:t>exigência legal</a:t>
            </a:r>
          </a:p>
          <a:p>
            <a:pPr algn="ctr"/>
            <a:r>
              <a:rPr lang="pt-BR" b="1" dirty="0"/>
              <a:t>LEI COMPLEMENTAR Nº 141, DE 13 DE JANEIRO DE 2012 ,Art. 36</a:t>
            </a:r>
          </a:p>
          <a:p>
            <a:pPr algn="ctr"/>
            <a:endParaRPr lang="pt-BR" b="1" dirty="0"/>
          </a:p>
          <a:p>
            <a:pPr algn="just"/>
            <a:r>
              <a:rPr lang="pt-BR" dirty="0"/>
              <a:t>“Art. 36.  O gestor do SUS em cada ente da Federação elaborará Relatório detalhado referente ao quadrimestre anterior”.</a:t>
            </a:r>
            <a:endParaRPr lang="pt-BR" b="1" dirty="0"/>
          </a:p>
          <a:p>
            <a:pPr algn="ctr"/>
            <a:endParaRPr lang="pt-BR" b="1" dirty="0"/>
          </a:p>
          <a:p>
            <a:pPr algn="just"/>
            <a:r>
              <a:rPr lang="pt-BR" dirty="0"/>
              <a:t>§ 5</a:t>
            </a:r>
            <a:r>
              <a:rPr lang="pt-BR" u="sng" baseline="30000" dirty="0"/>
              <a:t>o</a:t>
            </a:r>
            <a:r>
              <a:rPr lang="pt-BR" dirty="0"/>
              <a:t>  O gestor do SUS apresentará, até o final dos meses de maio, setembro e fevereiro, em audiência pública o Relatório de que trata o caput. </a:t>
            </a:r>
            <a:endParaRPr lang="pt-BR" b="1" dirty="0"/>
          </a:p>
          <a:p>
            <a:pPr algn="ctr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071032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736248"/>
            <a:ext cx="792088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652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425698"/>
              </p:ext>
            </p:extLst>
          </p:nvPr>
        </p:nvGraphicFramePr>
        <p:xfrm>
          <a:off x="755576" y="1700808"/>
          <a:ext cx="7560840" cy="2592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4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6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6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Receita Arrecada em Exercícios Anteriores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  <a:latin typeface="+mn-lt"/>
                        </a:rPr>
                        <a:t>Exercício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Valores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4.661.457,09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4.274.727,19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6.044.081,24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Previsto 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5.650.560,00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616648"/>
              </p:ext>
            </p:extLst>
          </p:nvPr>
        </p:nvGraphicFramePr>
        <p:xfrm>
          <a:off x="827584" y="4509120"/>
          <a:ext cx="7560840" cy="1236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4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6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Receita Arrecadada até 2º Quadrimestre/2022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Receita Orçamentária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5.448.459,63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Média Mensal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681.057,45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259632" y="587727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Obs.: Arrecadado 96,42% do valor previsto para 2022;</a:t>
            </a:r>
          </a:p>
        </p:txBody>
      </p:sp>
    </p:spTree>
    <p:extLst>
      <p:ext uri="{BB962C8B-B14F-4D97-AF65-F5344CB8AC3E}">
        <p14:creationId xmlns:p14="http://schemas.microsoft.com/office/powerpoint/2010/main" val="399733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B1F21BE-64C9-46F5-A406-719C0E211974}"/>
              </a:ext>
            </a:extLst>
          </p:cNvPr>
          <p:cNvSpPr/>
          <p:nvPr/>
        </p:nvSpPr>
        <p:spPr>
          <a:xfrm>
            <a:off x="1115616" y="404664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AVALIAÇÃO POR RECURSO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25C1674-5BE6-46D6-9AB2-55CC0ED2C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206971"/>
              </p:ext>
            </p:extLst>
          </p:nvPr>
        </p:nvGraphicFramePr>
        <p:xfrm>
          <a:off x="575556" y="1196752"/>
          <a:ext cx="7992888" cy="3329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61395009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3688306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323007366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RECEITA LIQUIDA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6715"/>
                  </a:ext>
                </a:extLst>
              </a:tr>
              <a:tr h="3015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VINCULADA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LIVRE 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14536"/>
                  </a:ext>
                </a:extLst>
              </a:tr>
              <a:tr h="2293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     22.876.074,30</a:t>
                      </a:r>
                    </a:p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36.838.484,68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59.714.558,98 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6139230"/>
                  </a:ext>
                </a:extLst>
              </a:tr>
              <a:tr h="301556">
                <a:tc>
                  <a:txBody>
                    <a:bodyPr/>
                    <a:lstStyle/>
                    <a:p>
                      <a:pPr algn="ctr" fontAlgn="b"/>
                      <a:endParaRPr lang="pt-BR" sz="2800" b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38,31%</a:t>
                      </a:r>
                    </a:p>
                    <a:p>
                      <a:pPr algn="ctr" fontAlgn="b"/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61,69%</a:t>
                      </a:r>
                    </a:p>
                    <a:p>
                      <a:pPr algn="ctr" fontAlgn="b"/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  <a:p>
                      <a:pPr algn="ctr" fontAlgn="b"/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09369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10668A2-100B-41F1-A405-7F397B6AAF88}"/>
              </a:ext>
            </a:extLst>
          </p:cNvPr>
          <p:cNvSpPr txBox="1"/>
          <p:nvPr/>
        </p:nvSpPr>
        <p:spPr>
          <a:xfrm>
            <a:off x="575556" y="4820959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*</a:t>
            </a:r>
            <a:r>
              <a:rPr lang="pt-BR" b="1" dirty="0"/>
              <a:t>RECEITA Vinculada: </a:t>
            </a:r>
            <a:r>
              <a:rPr lang="pt-BR" dirty="0"/>
              <a:t>Com aplicação destinada, exemplo de programas federais e estaduais, convênios...</a:t>
            </a:r>
          </a:p>
          <a:p>
            <a:pPr algn="just"/>
            <a:r>
              <a:rPr lang="pt-BR" b="1" dirty="0"/>
              <a:t>*RECEITA Livre:</a:t>
            </a:r>
            <a:r>
              <a:rPr lang="pt-BR" dirty="0"/>
              <a:t> Sem vinculação específica, porém, com aplicação dos percentuais mínimos em educação e saúde; </a:t>
            </a:r>
          </a:p>
        </p:txBody>
      </p:sp>
    </p:spTree>
    <p:extLst>
      <p:ext uri="{BB962C8B-B14F-4D97-AF65-F5344CB8AC3E}">
        <p14:creationId xmlns:p14="http://schemas.microsoft.com/office/powerpoint/2010/main" val="41821852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736248"/>
            <a:ext cx="792088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652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43B325E-5579-49A4-8C57-143A744FBB3D}"/>
              </a:ext>
            </a:extLst>
          </p:cNvPr>
          <p:cNvSpPr txBox="1"/>
          <p:nvPr/>
        </p:nvSpPr>
        <p:spPr>
          <a:xfrm>
            <a:off x="6962831" y="3573016"/>
            <a:ext cx="1368152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/>
                </a:solidFill>
              </a:rPr>
              <a:t>+100,30%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1039D0F-06E8-480A-ADFA-16517618B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771389"/>
              </p:ext>
            </p:extLst>
          </p:nvPr>
        </p:nvGraphicFramePr>
        <p:xfrm>
          <a:off x="755576" y="1700808"/>
          <a:ext cx="6120680" cy="331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50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Receita Arrecadada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2º Quadrimestre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Valores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2.816.460,25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5.641.397,89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4.092.580,73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5.448.459,63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18691A3-4066-46DF-A0A5-77436E911FAB}"/>
              </a:ext>
            </a:extLst>
          </p:cNvPr>
          <p:cNvSpPr txBox="1"/>
          <p:nvPr/>
        </p:nvSpPr>
        <p:spPr>
          <a:xfrm>
            <a:off x="683568" y="5301208"/>
            <a:ext cx="7128792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Obs.: Comparando o 2º quadrimestre, em 2022, a receita arrecadada do FMS foi superior ao ano anterior em 33,13%;</a:t>
            </a:r>
          </a:p>
          <a:p>
            <a:pPr algn="ctr"/>
            <a:endParaRPr lang="pt-BR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F0A2FB8-F946-4FA8-AB1F-A7D267047E76}"/>
              </a:ext>
            </a:extLst>
          </p:cNvPr>
          <p:cNvSpPr txBox="1"/>
          <p:nvPr/>
        </p:nvSpPr>
        <p:spPr>
          <a:xfrm>
            <a:off x="6948264" y="4077072"/>
            <a:ext cx="1368152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-27,45%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F68235A-CD6B-1BEA-C5DB-5AFA5059F667}"/>
              </a:ext>
            </a:extLst>
          </p:cNvPr>
          <p:cNvSpPr txBox="1"/>
          <p:nvPr/>
        </p:nvSpPr>
        <p:spPr>
          <a:xfrm>
            <a:off x="6948264" y="4613066"/>
            <a:ext cx="1368152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/>
                </a:solidFill>
              </a:rPr>
              <a:t>+33,13%</a:t>
            </a:r>
          </a:p>
        </p:txBody>
      </p:sp>
    </p:spTree>
    <p:extLst>
      <p:ext uri="{BB962C8B-B14F-4D97-AF65-F5344CB8AC3E}">
        <p14:creationId xmlns:p14="http://schemas.microsoft.com/office/powerpoint/2010/main" val="18132527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BFA4A27B-4840-4685-8A20-DBC69F9AD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620688"/>
            <a:ext cx="79208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E34E3BD-E9CF-4003-B741-E1CE4CE8A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271318"/>
              </p:ext>
            </p:extLst>
          </p:nvPr>
        </p:nvGraphicFramePr>
        <p:xfrm>
          <a:off x="539552" y="1412776"/>
          <a:ext cx="8064895" cy="4895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399497775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658662707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836516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114714606"/>
                    </a:ext>
                  </a:extLst>
                </a:gridCol>
              </a:tblGrid>
              <a:tr h="280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RECEITAS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 QUADRIMESTRE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82419"/>
                  </a:ext>
                </a:extLst>
              </a:tr>
              <a:tr h="52129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ANO</a:t>
                      </a:r>
                    </a:p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ANTERIOR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97264"/>
                  </a:ext>
                </a:extLst>
              </a:tr>
              <a:tr h="69208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Taxas Municipais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77.921,34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79.099,43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-1,49%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5072417"/>
                  </a:ext>
                </a:extLst>
              </a:tr>
              <a:tr h="57372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Federal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2.726.808,79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3.179.119,45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-14,23%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4757416"/>
                  </a:ext>
                </a:extLst>
              </a:tr>
              <a:tr h="57372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Estadual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383.013,54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386.341,84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-0,86%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8196105"/>
                  </a:ext>
                </a:extLst>
              </a:tr>
              <a:tr h="9954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Emendas Parlamentares Federal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1.908.564,00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3472225"/>
                  </a:ext>
                </a:extLst>
              </a:tr>
              <a:tr h="99545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Emendas parlamentares Estadual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350.000,00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6512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6948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937EB594-FEA0-4A02-B20E-6784D0FD1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548680"/>
            <a:ext cx="79208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200" b="1" dirty="0">
                <a:latin typeface="Arial" pitchFamily="34" charset="0"/>
                <a:cs typeface="Arial" pitchFamily="34" charset="0"/>
              </a:rPr>
              <a:t>ORIGEM DOS RECURSOS DO FMS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7213F52-DF46-4516-90DA-562EB74D6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734427"/>
              </p:ext>
            </p:extLst>
          </p:nvPr>
        </p:nvGraphicFramePr>
        <p:xfrm>
          <a:off x="611560" y="1412776"/>
          <a:ext cx="7704856" cy="4544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753993705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8602944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16919930"/>
                    </a:ext>
                  </a:extLst>
                </a:gridCol>
              </a:tblGrid>
              <a:tr h="79676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RECURSOS FMS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2º Quadrimestre 2022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112772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Taxas Municipais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77.921,34               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0,79%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1479508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Federal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2.726.808,79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27,50%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3636131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Estadual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383.013,54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3,86%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8079380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Emendas parlamentares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1.908.564,00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19,25%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5650374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Transferência Prefeitura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4.820.000,00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48,61%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3415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3260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05599"/>
              </p:ext>
            </p:extLst>
          </p:nvPr>
        </p:nvGraphicFramePr>
        <p:xfrm>
          <a:off x="611560" y="1609338"/>
          <a:ext cx="7920879" cy="225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5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5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893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Despesa Realizada em Exercícios Anteriores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Exercício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Empenhado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11.386.945,50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11.261.251,21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12.609.456,15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12.279.218,89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13.999.162,51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13.701.679,60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755576" y="548680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despesa orçamentária</a:t>
            </a:r>
          </a:p>
          <a:p>
            <a:pPr algn="ctr"/>
            <a:r>
              <a:rPr lang="pt-BR" sz="2400" dirty="0"/>
              <a:t>Lei 4.320/64, Art. 2°, § 1° e 2°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96355"/>
              </p:ext>
            </p:extLst>
          </p:nvPr>
        </p:nvGraphicFramePr>
        <p:xfrm>
          <a:off x="683568" y="4077072"/>
          <a:ext cx="7848871" cy="151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1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6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Despesa até 2º Quadrimestre/2022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6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Despesa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12.309.271,17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9.363.253,45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8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Média Mensal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1.538.658,90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1.170.406,68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8702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443770C3-D962-4E08-8FCD-58547A5818E5}"/>
              </a:ext>
            </a:extLst>
          </p:cNvPr>
          <p:cNvSpPr/>
          <p:nvPr/>
        </p:nvSpPr>
        <p:spPr>
          <a:xfrm>
            <a:off x="755576" y="869811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de recursos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85CFB05-74B8-414E-BBAC-5D1A8BFDA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300432"/>
              </p:ext>
            </p:extLst>
          </p:nvPr>
        </p:nvGraphicFramePr>
        <p:xfrm>
          <a:off x="683568" y="1667709"/>
          <a:ext cx="7704857" cy="3921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1485">
                  <a:extLst>
                    <a:ext uri="{9D8B030D-6E8A-4147-A177-3AD203B41FA5}">
                      <a16:colId xmlns:a16="http://schemas.microsoft.com/office/drawing/2014/main" val="2461916362"/>
                    </a:ext>
                  </a:extLst>
                </a:gridCol>
                <a:gridCol w="2406686">
                  <a:extLst>
                    <a:ext uri="{9D8B030D-6E8A-4147-A177-3AD203B41FA5}">
                      <a16:colId xmlns:a16="http://schemas.microsoft.com/office/drawing/2014/main" val="1453617987"/>
                    </a:ext>
                  </a:extLst>
                </a:gridCol>
                <a:gridCol w="2406686">
                  <a:extLst>
                    <a:ext uri="{9D8B030D-6E8A-4147-A177-3AD203B41FA5}">
                      <a16:colId xmlns:a16="http://schemas.microsoft.com/office/drawing/2014/main" val="3177422924"/>
                    </a:ext>
                  </a:extLst>
                </a:gridCol>
              </a:tblGrid>
              <a:tr h="5005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2º Quadrimestre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Liquidado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ano anterior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72723"/>
                  </a:ext>
                </a:extLst>
              </a:tr>
              <a:tr h="10341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6.800.646,94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r" fontAlgn="b"/>
                      <a:endParaRPr lang="pt-BR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9983576"/>
                  </a:ext>
                </a:extLst>
              </a:tr>
              <a:tr h="7475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6.956.322,37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+2,29%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6106169"/>
                  </a:ext>
                </a:extLst>
              </a:tr>
              <a:tr h="7475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8.312.141,29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+19,49%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2160046"/>
                  </a:ext>
                </a:extLst>
              </a:tr>
              <a:tr h="8189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9.363.253,45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+12,65%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5774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02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55576" y="692696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2º quadrimestre/2022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44157"/>
              </p:ext>
            </p:extLst>
          </p:nvPr>
        </p:nvGraphicFramePr>
        <p:xfrm>
          <a:off x="467543" y="1634108"/>
          <a:ext cx="8208913" cy="186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Manutenção das atividades da atenção básica em saúde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3.851.031,19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1.847.619,42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8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2.003.411,77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076240"/>
              </p:ext>
            </p:extLst>
          </p:nvPr>
        </p:nvGraphicFramePr>
        <p:xfrm>
          <a:off x="539553" y="4010372"/>
          <a:ext cx="8136903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do Programa ACS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892.096,05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188.215,52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703.880,53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0678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76470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2º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422771"/>
              </p:ext>
            </p:extLst>
          </p:nvPr>
        </p:nvGraphicFramePr>
        <p:xfrm>
          <a:off x="761181" y="1627771"/>
          <a:ext cx="7982767" cy="1801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do CAPS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224.604,86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977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4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9.714,32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74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214.890,54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88835"/>
              </p:ext>
            </p:extLst>
          </p:nvPr>
        </p:nvGraphicFramePr>
        <p:xfrm>
          <a:off x="755574" y="3861047"/>
          <a:ext cx="7848873" cy="2016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Assistência Farmacêutica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692.045,63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704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70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521.256,16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70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170.789,47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5064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807095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2º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761343"/>
              </p:ext>
            </p:extLst>
          </p:nvPr>
        </p:nvGraphicFramePr>
        <p:xfrm>
          <a:off x="539552" y="1650876"/>
          <a:ext cx="8208913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do SAMU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  291.320,09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217.386,84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73.933,25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1497"/>
              </p:ext>
            </p:extLst>
          </p:nvPr>
        </p:nvGraphicFramePr>
        <p:xfrm>
          <a:off x="539552" y="3861048"/>
          <a:ext cx="8064896" cy="1564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0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do CEO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449.622,23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260.640,63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188.981,60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479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692696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2º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92356"/>
              </p:ext>
            </p:extLst>
          </p:nvPr>
        </p:nvGraphicFramePr>
        <p:xfrm>
          <a:off x="755575" y="1556792"/>
          <a:ext cx="7632850" cy="186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da Vigilância Sanitária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100.121,59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6.747,75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93.373,84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319155"/>
              </p:ext>
            </p:extLst>
          </p:nvPr>
        </p:nvGraphicFramePr>
        <p:xfrm>
          <a:off x="755575" y="3573016"/>
          <a:ext cx="7632850" cy="21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da Vigilância Epidemiológica e ambiental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213.157,80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7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116.441,12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96.716,68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3867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1013827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2º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841426"/>
              </p:ext>
            </p:extLst>
          </p:nvPr>
        </p:nvGraphicFramePr>
        <p:xfrm>
          <a:off x="755575" y="1988840"/>
          <a:ext cx="7560841" cy="1566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8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de Media e Alta complexidade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2.649.254,01</a:t>
                      </a:r>
                    </a:p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1.618.516,70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1.030.737,31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16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D19E3C5-DB0F-4AA2-92BF-1FBDB463B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472571"/>
              </p:ext>
            </p:extLst>
          </p:nvPr>
        </p:nvGraphicFramePr>
        <p:xfrm>
          <a:off x="457200" y="1484784"/>
          <a:ext cx="8229600" cy="4032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75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Comparativo da Receita Arrecadada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2º Quadrimestre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Exercício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Valores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2018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29.239.470,84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2019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30.685.109,71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36.513.587,06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39.235.669,99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59.714.558,98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2987263963"/>
                  </a:ext>
                </a:extLst>
              </a:tr>
            </a:tbl>
          </a:graphicData>
        </a:graphic>
      </p:graphicFrame>
      <p:sp>
        <p:nvSpPr>
          <p:cNvPr id="6" name="Título 5">
            <a:extLst>
              <a:ext uri="{FF2B5EF4-FFF2-40B4-BE49-F238E27FC236}">
                <a16:creationId xmlns:a16="http://schemas.microsoft.com/office/drawing/2014/main" id="{F00BAE7A-CB0F-4F36-83AC-9A686FCF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080120"/>
          </a:xfrm>
        </p:spPr>
        <p:txBody>
          <a:bodyPr>
            <a:no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ea typeface="Times New Roman" pitchFamily="18" charset="0"/>
                <a:cs typeface="Arial" pitchFamily="34" charset="0"/>
              </a:rPr>
              <a:t>RECEITA ORÇAMENTÁRIA</a:t>
            </a:r>
            <a:br>
              <a:rPr lang="pt-BR" sz="280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t-BR" sz="2800" dirty="0">
                <a:solidFill>
                  <a:schemeClr val="tx1"/>
                </a:solidFill>
                <a:latin typeface="+mn-lt"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lang="pt-BR" sz="2800" dirty="0">
              <a:latin typeface="+mn-lt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D38A0B9-5B41-4F76-AFF6-7D1DB606C4A4}"/>
              </a:ext>
            </a:extLst>
          </p:cNvPr>
          <p:cNvSpPr txBox="1"/>
          <p:nvPr/>
        </p:nvSpPr>
        <p:spPr>
          <a:xfrm>
            <a:off x="7329978" y="342900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+ 4,96%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E33D6EF-1143-4C8C-B77E-3B45D5BB490F}"/>
              </a:ext>
            </a:extLst>
          </p:cNvPr>
          <p:cNvSpPr txBox="1"/>
          <p:nvPr/>
        </p:nvSpPr>
        <p:spPr>
          <a:xfrm>
            <a:off x="7452320" y="40050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+ 18,99%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C147E3-BAAD-492A-A41B-DD85475CC9C9}"/>
              </a:ext>
            </a:extLst>
          </p:cNvPr>
          <p:cNvSpPr txBox="1"/>
          <p:nvPr/>
        </p:nvSpPr>
        <p:spPr>
          <a:xfrm>
            <a:off x="7358638" y="4509120"/>
            <a:ext cx="153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+ 7,45%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48E3624-7DBF-4F87-A557-52211D94E03F}"/>
              </a:ext>
            </a:extLst>
          </p:cNvPr>
          <p:cNvSpPr txBox="1"/>
          <p:nvPr/>
        </p:nvSpPr>
        <p:spPr>
          <a:xfrm>
            <a:off x="539552" y="5661248"/>
            <a:ext cx="814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*Média de crescimento nos últimos quatro anos de 20,90% (2º quadrimestre);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A9A791F-EC65-4CF6-E206-E859DAEDC072}"/>
              </a:ext>
            </a:extLst>
          </p:cNvPr>
          <p:cNvSpPr txBox="1"/>
          <p:nvPr/>
        </p:nvSpPr>
        <p:spPr>
          <a:xfrm>
            <a:off x="7358638" y="4941168"/>
            <a:ext cx="153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+ 52,19%</a:t>
            </a:r>
          </a:p>
        </p:txBody>
      </p:sp>
    </p:spTree>
    <p:extLst>
      <p:ext uri="{BB962C8B-B14F-4D97-AF65-F5344CB8AC3E}">
        <p14:creationId xmlns:p14="http://schemas.microsoft.com/office/powerpoint/2010/main" val="40743677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27057"/>
              </p:ext>
            </p:extLst>
          </p:nvPr>
        </p:nvGraphicFramePr>
        <p:xfrm>
          <a:off x="899591" y="2276872"/>
          <a:ext cx="7488833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50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TOTAL DESPESAS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9.363.253,45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77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50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4.803.554,46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50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4.559.698,99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83568" y="1095127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2º quadrimestre/2022</a:t>
            </a:r>
          </a:p>
        </p:txBody>
      </p:sp>
    </p:spTree>
    <p:extLst>
      <p:ext uri="{BB962C8B-B14F-4D97-AF65-F5344CB8AC3E}">
        <p14:creationId xmlns:p14="http://schemas.microsoft.com/office/powerpoint/2010/main" val="10739193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47667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/>
              <a:t>APLICAÇÃO DE RECURSOS EM AÇÕES E SERVIÇOS PÚBLICOS DE SAÚDE</a:t>
            </a:r>
          </a:p>
          <a:p>
            <a:pPr algn="ctr"/>
            <a:r>
              <a:rPr lang="pt-BR" dirty="0"/>
              <a:t>ADCT, Art. 77, III e Emenda Constitucional n°29 de 13/09/2000</a:t>
            </a:r>
          </a:p>
          <a:p>
            <a:pPr algn="ctr"/>
            <a:r>
              <a:rPr lang="pt-BR" b="1" dirty="0"/>
              <a:t>Aplicação mínima de 15,00% da receita de impostos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16552"/>
              </p:ext>
            </p:extLst>
          </p:nvPr>
        </p:nvGraphicFramePr>
        <p:xfrm>
          <a:off x="421196" y="1916832"/>
          <a:ext cx="8229600" cy="417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7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Receita bruta de Impostos e Transferências (I)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38.753.972,02</a:t>
                      </a:r>
                      <a:r>
                        <a:rPr lang="pt-BR" sz="2000" dirty="0">
                          <a:effectLst/>
                        </a:rPr>
                        <a:t>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Despesas por função/</a:t>
                      </a:r>
                      <a:r>
                        <a:rPr lang="pt-BR" sz="2000" dirty="0" err="1">
                          <a:effectLst/>
                        </a:rPr>
                        <a:t>subfunção</a:t>
                      </a:r>
                      <a:r>
                        <a:rPr lang="pt-BR" sz="2000" dirty="0">
                          <a:effectLst/>
                        </a:rPr>
                        <a:t> (II)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9.363.253,45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Deduções (III)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(4.399.647,44)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Despesas para efeito de cálculo (IV) = (II-III)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4.963.606,01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Mínimo a ser aplicado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5.813.095,80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Aplicado abaixo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(849.489,79)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Percentual aplicado = (IV) / (I) x 100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effectLst/>
                        </a:rPr>
                        <a:t>12,81%</a:t>
                      </a:r>
                      <a:r>
                        <a:rPr lang="pt-BR" sz="2000" dirty="0">
                          <a:effectLst/>
                        </a:rPr>
                        <a:t>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9083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11560" y="71650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/>
              <a:t>APLICAÇÃO DE RECURSOS EM AÇÕES E SERVIÇOS PÚBLICOS DE SAÚDE</a:t>
            </a:r>
          </a:p>
          <a:p>
            <a:pPr algn="ctr"/>
            <a:r>
              <a:rPr lang="pt-BR" dirty="0"/>
              <a:t>ADCT, Art. 77, III e Emenda Constitucional n°29 de 13/09/2000</a:t>
            </a:r>
          </a:p>
          <a:p>
            <a:pPr algn="ctr"/>
            <a:r>
              <a:rPr lang="pt-BR" b="1" dirty="0"/>
              <a:t>Aplicação mínima de 15,00% da receita de impostos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5057673-32EE-4235-BBA8-4AB916C6D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867493"/>
              </p:ext>
            </p:extLst>
          </p:nvPr>
        </p:nvGraphicFramePr>
        <p:xfrm>
          <a:off x="539553" y="1988840"/>
          <a:ext cx="8136903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2859">
                  <a:extLst>
                    <a:ext uri="{9D8B030D-6E8A-4147-A177-3AD203B41FA5}">
                      <a16:colId xmlns:a16="http://schemas.microsoft.com/office/drawing/2014/main" val="1306821098"/>
                    </a:ext>
                  </a:extLst>
                </a:gridCol>
                <a:gridCol w="1626413">
                  <a:extLst>
                    <a:ext uri="{9D8B030D-6E8A-4147-A177-3AD203B41FA5}">
                      <a16:colId xmlns:a16="http://schemas.microsoft.com/office/drawing/2014/main" val="1639668827"/>
                    </a:ext>
                  </a:extLst>
                </a:gridCol>
                <a:gridCol w="2762068">
                  <a:extLst>
                    <a:ext uri="{9D8B030D-6E8A-4147-A177-3AD203B41FA5}">
                      <a16:colId xmlns:a16="http://schemas.microsoft.com/office/drawing/2014/main" val="802452879"/>
                    </a:ext>
                  </a:extLst>
                </a:gridCol>
                <a:gridCol w="2015563">
                  <a:extLst>
                    <a:ext uri="{9D8B030D-6E8A-4147-A177-3AD203B41FA5}">
                      <a16:colId xmlns:a16="http://schemas.microsoft.com/office/drawing/2014/main" val="77147956"/>
                    </a:ext>
                  </a:extLst>
                </a:gridCol>
              </a:tblGrid>
              <a:tr h="11823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ANO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 2º QUAD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VALOR RECURSOS PROPRIO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 TOTAL GERAL APLICADO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90825"/>
                  </a:ext>
                </a:extLst>
              </a:tr>
              <a:tr h="6828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12,81%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4.963.606,01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9.363.253,45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0251497"/>
                  </a:ext>
                </a:extLst>
              </a:tr>
              <a:tr h="6994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15,23%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4.581.838,39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7.498.204,42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3663490"/>
                  </a:ext>
                </a:extLst>
              </a:tr>
              <a:tr h="6994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16,45%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3.842.156,41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6.956.322,37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017830"/>
                  </a:ext>
                </a:extLst>
              </a:tr>
              <a:tr h="4802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18,47%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4.435.260,46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6.800.646,94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956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3435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65840" cy="5544616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4400" dirty="0">
                <a:solidFill>
                  <a:srgbClr val="FF0000"/>
                </a:solidFill>
              </a:rPr>
            </a:br>
            <a:br>
              <a:rPr lang="pt-BR" sz="4400" dirty="0">
                <a:solidFill>
                  <a:srgbClr val="FF0000"/>
                </a:solidFill>
              </a:rPr>
            </a:br>
            <a:r>
              <a:rPr lang="pt-BR" sz="4000" dirty="0">
                <a:solidFill>
                  <a:srgbClr val="FF0000"/>
                </a:solidFill>
              </a:rPr>
              <a:t>PRESTAÇÃO DE CONTAS</a:t>
            </a:r>
            <a:br>
              <a:rPr lang="pt-BR" sz="4000" dirty="0">
                <a:solidFill>
                  <a:srgbClr val="FF0000"/>
                </a:solidFill>
              </a:rPr>
            </a:br>
            <a:r>
              <a:rPr lang="pt-BR" sz="4000" dirty="0">
                <a:solidFill>
                  <a:srgbClr val="FF0000"/>
                </a:solidFill>
              </a:rPr>
              <a:t>2º QUADRIMESTRE/2022</a:t>
            </a:r>
            <a:br>
              <a:rPr lang="pt-BR" sz="4000" dirty="0">
                <a:solidFill>
                  <a:srgbClr val="FF0000"/>
                </a:solidFill>
              </a:rPr>
            </a:br>
            <a:br>
              <a:rPr lang="pt-BR" sz="2000" dirty="0"/>
            </a:br>
            <a:r>
              <a:rPr lang="pt-BR" sz="3100" dirty="0"/>
              <a:t>Poder Executivo Municipal</a:t>
            </a:r>
            <a:br>
              <a:rPr lang="pt-BR" sz="3100" dirty="0"/>
            </a:br>
            <a:r>
              <a:rPr lang="pt-BR" sz="3100" dirty="0"/>
              <a:t>Gestão do SUS Municipal</a:t>
            </a:r>
            <a:br>
              <a:rPr lang="pt-BR" sz="3100" dirty="0"/>
            </a:br>
            <a:r>
              <a:rPr lang="pt-BR" sz="3100" dirty="0"/>
              <a:t>MUNICÍPIO DE PALMITOS</a:t>
            </a:r>
            <a:br>
              <a:rPr lang="pt-BR" sz="4000" dirty="0"/>
            </a:br>
            <a:br>
              <a:rPr lang="pt-BR" sz="4000" dirty="0"/>
            </a:br>
            <a:r>
              <a:rPr lang="pt-BR" sz="2200" b="1" i="1" dirty="0">
                <a:solidFill>
                  <a:schemeClr val="tx1"/>
                </a:solidFill>
              </a:rPr>
              <a:t>Elaboração:</a:t>
            </a:r>
            <a:br>
              <a:rPr lang="pt-BR" sz="2200" b="1" i="1" dirty="0">
                <a:solidFill>
                  <a:schemeClr val="tx1"/>
                </a:solidFill>
              </a:rPr>
            </a:br>
            <a:r>
              <a:rPr lang="pt-BR" sz="2000" b="1" i="1" dirty="0">
                <a:solidFill>
                  <a:schemeClr val="tx1"/>
                </a:solidFill>
              </a:rPr>
              <a:t>MÁRCIA SPIELMANN</a:t>
            </a:r>
            <a:br>
              <a:rPr lang="pt-BR" sz="2000" b="1" i="1" dirty="0">
                <a:solidFill>
                  <a:schemeClr val="tx1"/>
                </a:solidFill>
              </a:rPr>
            </a:br>
            <a:r>
              <a:rPr lang="pt-BR" sz="2000" b="1" i="1" dirty="0">
                <a:solidFill>
                  <a:schemeClr val="tx1"/>
                </a:solidFill>
              </a:rPr>
              <a:t>CONTADORA CRC/SC 25.666/O-2</a:t>
            </a:r>
            <a:br>
              <a:rPr lang="pt-BR" sz="2000" b="1" i="1" dirty="0">
                <a:solidFill>
                  <a:schemeClr val="tx1"/>
                </a:solidFill>
              </a:rPr>
            </a:br>
            <a:r>
              <a:rPr lang="pt-BR" sz="2000" b="1" i="1" dirty="0">
                <a:solidFill>
                  <a:schemeClr val="tx1"/>
                </a:solidFill>
              </a:rPr>
              <a:t>e-mail: contabilidadegeral@palmitos.sc.gov.br</a:t>
            </a:r>
            <a:br>
              <a:rPr lang="pt-BR" sz="2000" b="1" i="1" dirty="0">
                <a:solidFill>
                  <a:schemeClr val="tx1"/>
                </a:solidFill>
              </a:rPr>
            </a:br>
            <a:endParaRPr lang="pt-BR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5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85B3A3BA-8984-40F6-A72D-5CFF663C0E01}"/>
              </a:ext>
            </a:extLst>
          </p:cNvPr>
          <p:cNvSpPr txBox="1">
            <a:spLocks/>
          </p:cNvSpPr>
          <p:nvPr/>
        </p:nvSpPr>
        <p:spPr>
          <a:xfrm>
            <a:off x="457200" y="836712"/>
            <a:ext cx="8305800" cy="64807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ARRECADAÇÃO TOTAL</a:t>
            </a:r>
          </a:p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2º Quadrimestre 2022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38D5116-0475-48E8-95FF-12C56FF4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025813"/>
              </p:ext>
            </p:extLst>
          </p:nvPr>
        </p:nvGraphicFramePr>
        <p:xfrm>
          <a:off x="539552" y="1556792"/>
          <a:ext cx="7848872" cy="4498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1907236109"/>
                    </a:ext>
                  </a:extLst>
                </a:gridCol>
                <a:gridCol w="1835115">
                  <a:extLst>
                    <a:ext uri="{9D8B030D-6E8A-4147-A177-3AD203B41FA5}">
                      <a16:colId xmlns:a16="http://schemas.microsoft.com/office/drawing/2014/main" val="1198252160"/>
                    </a:ext>
                  </a:extLst>
                </a:gridCol>
                <a:gridCol w="1189221">
                  <a:extLst>
                    <a:ext uri="{9D8B030D-6E8A-4147-A177-3AD203B41FA5}">
                      <a16:colId xmlns:a16="http://schemas.microsoft.com/office/drawing/2014/main" val="325761351"/>
                    </a:ext>
                  </a:extLst>
                </a:gridCol>
              </a:tblGrid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51.464.685,90 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86,18%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405803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Impostos, Taxas e Contribuição melhorias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6.878.579,32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11,52%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6018970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Contribuições COSIP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712.947,51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825632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2.101.318,32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6440597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Serviços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1.749,36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52935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40.749.686,70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68,23%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1100579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receitas Correntes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1.023.404,69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9182620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Capital (Investimento)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8.249.873,08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13,82%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61007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ARRECADADO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59.714.58,98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9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07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85B3A3BA-8984-40F6-A72D-5CFF663C0E01}"/>
              </a:ext>
            </a:extLst>
          </p:cNvPr>
          <p:cNvSpPr txBox="1">
            <a:spLocks/>
          </p:cNvSpPr>
          <p:nvPr/>
        </p:nvSpPr>
        <p:spPr>
          <a:xfrm>
            <a:off x="457200" y="692696"/>
            <a:ext cx="8305800" cy="64807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Recursos Recebidos - Investimentos</a:t>
            </a:r>
          </a:p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2º Quadrimestre 2022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38D5116-0475-48E8-95FF-12C56FF4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68969"/>
              </p:ext>
            </p:extLst>
          </p:nvPr>
        </p:nvGraphicFramePr>
        <p:xfrm>
          <a:off x="539552" y="1340768"/>
          <a:ext cx="7776864" cy="4824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0275">
                  <a:extLst>
                    <a:ext uri="{9D8B030D-6E8A-4147-A177-3AD203B41FA5}">
                      <a16:colId xmlns:a16="http://schemas.microsoft.com/office/drawing/2014/main" val="1907236109"/>
                    </a:ext>
                  </a:extLst>
                </a:gridCol>
                <a:gridCol w="1818279">
                  <a:extLst>
                    <a:ext uri="{9D8B030D-6E8A-4147-A177-3AD203B41FA5}">
                      <a16:colId xmlns:a16="http://schemas.microsoft.com/office/drawing/2014/main" val="1198252160"/>
                    </a:ext>
                  </a:extLst>
                </a:gridCol>
                <a:gridCol w="1178310">
                  <a:extLst>
                    <a:ext uri="{9D8B030D-6E8A-4147-A177-3AD203B41FA5}">
                      <a16:colId xmlns:a16="http://schemas.microsoft.com/office/drawing/2014/main" val="325761351"/>
                    </a:ext>
                  </a:extLst>
                </a:gridCol>
              </a:tblGrid>
              <a:tr h="4020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Investimento 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8.249.873,08</a:t>
                      </a: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13,82%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405803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Educação/ Equipamentos de Informática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6018970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Educação/ Revitalização de Parques Infantis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825632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Pavimentação asfáltica rural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2.475.000,00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6440597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Retroescavadeira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52935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Trator esteira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1100579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Caminhão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9182620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Recuperação Rodovia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2.995.000,00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1949859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veículos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127850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Social/ Aquisição de veiculo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5216314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Social/ Equipamentos de Informática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6802488"/>
                  </a:ext>
                </a:extLst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Social/ Programas PSB e PSE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24.873,08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685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61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221739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despesa orçamentária</a:t>
            </a:r>
          </a:p>
          <a:p>
            <a:pPr algn="ctr"/>
            <a:r>
              <a:rPr lang="pt-BR" sz="2000" dirty="0"/>
              <a:t>Lei 4.320/64, Art. 2°, § 1° e 2°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476331"/>
              </p:ext>
            </p:extLst>
          </p:nvPr>
        </p:nvGraphicFramePr>
        <p:xfrm>
          <a:off x="457200" y="3861048"/>
          <a:ext cx="8229600" cy="1956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6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7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Despesa até 2º Quadrimestre/2022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Despesa Orçamentária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60.721.840,04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effectLst/>
                        </a:rPr>
                        <a:t>47.417.695,63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Média Mensal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pt-BR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  <a:latin typeface="+mn-lt"/>
                        </a:rPr>
                        <a:t>5.927.211,95</a:t>
                      </a:r>
                      <a:endParaRPr lang="pt-BR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74549"/>
              </p:ext>
            </p:extLst>
          </p:nvPr>
        </p:nvGraphicFramePr>
        <p:xfrm>
          <a:off x="539552" y="1052736"/>
          <a:ext cx="8147248" cy="2678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00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Despesa Realizada em Exercícios Anteriores</a:t>
                      </a:r>
                      <a:endParaRPr lang="pt-BR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>
                          <a:effectLst/>
                        </a:rPr>
                        <a:t>Exercício </a:t>
                      </a:r>
                      <a:endParaRPr lang="pt-BR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>
                          <a:effectLst/>
                        </a:rPr>
                        <a:t>Empenhado</a:t>
                      </a:r>
                      <a:endParaRPr lang="pt-BR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Liquidado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2019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50.841.280,54</a:t>
                      </a: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45.780.250,58</a:t>
                      </a: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2020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49.611.668,70</a:t>
                      </a: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44.606.463,27</a:t>
                      </a: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2021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56.968.555,51</a:t>
                      </a: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49.905.622,84</a:t>
                      </a: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Orçamento 2022</a:t>
                      </a:r>
                    </a:p>
                  </a:txBody>
                  <a:tcPr marL="63500" marR="63500" marT="12700" marB="1270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61.338.300,00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593998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/>
              <a:t>Obs.: Liquidado 77,31% do valor autorizado para 2022;</a:t>
            </a:r>
          </a:p>
          <a:p>
            <a:pPr algn="ctr"/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85655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ED406-9CEA-4FD4-98FA-C60F3DE1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996720"/>
          </a:xfrm>
        </p:spPr>
        <p:txBody>
          <a:bodyPr>
            <a:noAutofit/>
          </a:bodyPr>
          <a:lstStyle/>
          <a:p>
            <a:pPr algn="ctr"/>
            <a:br>
              <a:rPr lang="pt-BR" sz="2800" b="1" cap="all" dirty="0">
                <a:latin typeface="+mn-lt"/>
              </a:rPr>
            </a:br>
            <a:r>
              <a:rPr lang="pt-BR" sz="2800" b="1" cap="all" dirty="0">
                <a:latin typeface="+mn-lt"/>
              </a:rPr>
              <a:t>despesa orçamentária</a:t>
            </a:r>
            <a:br>
              <a:rPr lang="pt-BR" sz="2800" b="1" cap="all" dirty="0">
                <a:latin typeface="+mn-lt"/>
              </a:rPr>
            </a:br>
            <a:r>
              <a:rPr lang="pt-BR" sz="2800" dirty="0">
                <a:latin typeface="+mn-lt"/>
              </a:rPr>
              <a:t>Lei 4.320/64, Art. 2°, § 1° e 2°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2351CA9-66C2-4F47-801D-EEB0D824A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266452"/>
              </p:ext>
            </p:extLst>
          </p:nvPr>
        </p:nvGraphicFramePr>
        <p:xfrm>
          <a:off x="457200" y="1484784"/>
          <a:ext cx="8229600" cy="4320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3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Comparativo da Despesa Liquidada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2º Quadrimestre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Exercício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Valores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26.600.813,98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27.402.507,21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28.380.847,66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47.417.695,63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0AC3551-E73D-4D84-AF5B-C8933A18E77D}"/>
              </a:ext>
            </a:extLst>
          </p:cNvPr>
          <p:cNvSpPr txBox="1"/>
          <p:nvPr/>
        </p:nvSpPr>
        <p:spPr>
          <a:xfrm>
            <a:off x="7344308" y="5316183"/>
            <a:ext cx="145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</a:rPr>
              <a:t>+67,08%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7598B5C-9E41-4EF7-AE88-168E704930E9}"/>
              </a:ext>
            </a:extLst>
          </p:cNvPr>
          <p:cNvSpPr txBox="1"/>
          <p:nvPr/>
        </p:nvSpPr>
        <p:spPr>
          <a:xfrm>
            <a:off x="7452320" y="4148265"/>
            <a:ext cx="145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</a:rPr>
              <a:t>+3,01%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A1AE3F0-DEF1-460F-8B63-9617FEDD9FFD}"/>
              </a:ext>
            </a:extLst>
          </p:cNvPr>
          <p:cNvSpPr txBox="1"/>
          <p:nvPr/>
        </p:nvSpPr>
        <p:spPr>
          <a:xfrm>
            <a:off x="7452320" y="4681737"/>
            <a:ext cx="145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</a:rPr>
              <a:t>+3,57%</a:t>
            </a:r>
          </a:p>
        </p:txBody>
      </p:sp>
    </p:spTree>
    <p:extLst>
      <p:ext uri="{BB962C8B-B14F-4D97-AF65-F5344CB8AC3E}">
        <p14:creationId xmlns:p14="http://schemas.microsoft.com/office/powerpoint/2010/main" val="3759268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6535</TotalTime>
  <Words>2733</Words>
  <Application>Microsoft Office PowerPoint</Application>
  <PresentationFormat>Apresentação na tela (4:3)</PresentationFormat>
  <Paragraphs>944</Paragraphs>
  <Slides>53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60" baseType="lpstr">
      <vt:lpstr>Arial</vt:lpstr>
      <vt:lpstr>Arial Black</vt:lpstr>
      <vt:lpstr>Bahnschrift SemiBold</vt:lpstr>
      <vt:lpstr>Calibri</vt:lpstr>
      <vt:lpstr>Constantia</vt:lpstr>
      <vt:lpstr>Wingdings 2</vt:lpstr>
      <vt:lpstr>Fluxo</vt:lpstr>
      <vt:lpstr>ESTADO de Santa Catarina MUNICÍPIO DE Palmitos  prestação de contas  do poder executivo MUNICIPAL 2º Quadrimestre/2022  AVALIAÇÃO DO CUMPRIMENTO DAS METAS FISCAIS (lei complementar nº 101/2000);       aplicação de recursos em ações de saúde pública (lei complementar nº 141/2012); </vt:lpstr>
      <vt:lpstr>Apresentação do PowerPoint</vt:lpstr>
      <vt:lpstr>Apresentação do PowerPoint</vt:lpstr>
      <vt:lpstr>Apresentação do PowerPoint</vt:lpstr>
      <vt:lpstr>RECEITA ORÇAMENTÁRIA Lei 4.320/64, Art. 2°, § 1° e 2°</vt:lpstr>
      <vt:lpstr>Apresentação do PowerPoint</vt:lpstr>
      <vt:lpstr>Apresentação do PowerPoint</vt:lpstr>
      <vt:lpstr>Apresentação do PowerPoint</vt:lpstr>
      <vt:lpstr> despesa orçamentária Lei 4.320/64, Art. 2°, § 1° e 2°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PRESTAÇÃO DE CONTAS 2º QUADRIMESTRE/2022  Poder Executivo Municipal Gestão do SUS Municipal MUNICÍPIO DE PALMITOS  Elaboração: MÁRCIA SPIELMANN CONTADORA CRC/SC 25.666/O-2 e-mail: contabilidadegeral@palmitos.sc.gov.br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de Santa Catarina MUNICÍPIO DE Palmitos  AUDIÊNCIA PÚBLICA DE AVALIAÇÃO DO CUMPRIMENTO DAS METAS FISCAIS  3º Quadrimestre/2016</dc:title>
  <dc:creator>ContabilidadeMestre</dc:creator>
  <cp:lastModifiedBy>Usuario</cp:lastModifiedBy>
  <cp:revision>963</cp:revision>
  <dcterms:created xsi:type="dcterms:W3CDTF">2017-02-17T18:03:18Z</dcterms:created>
  <dcterms:modified xsi:type="dcterms:W3CDTF">2022-10-13T11:12:06Z</dcterms:modified>
</cp:coreProperties>
</file>